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1.xml" ContentType="application/vnd.openxmlformats-officedocument.drawingml.chart+xml"/>
  <Override PartName="/ppt/notesSlides/notesSlide10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74" r:id="rId2"/>
    <p:sldId id="279" r:id="rId3"/>
    <p:sldId id="327" r:id="rId4"/>
    <p:sldId id="259" r:id="rId5"/>
    <p:sldId id="268" r:id="rId6"/>
    <p:sldId id="258" r:id="rId7"/>
    <p:sldId id="278" r:id="rId8"/>
    <p:sldId id="312" r:id="rId9"/>
    <p:sldId id="273" r:id="rId10"/>
    <p:sldId id="285" r:id="rId11"/>
    <p:sldId id="284" r:id="rId12"/>
    <p:sldId id="329" r:id="rId13"/>
    <p:sldId id="332" r:id="rId14"/>
    <p:sldId id="335" r:id="rId15"/>
    <p:sldId id="299" r:id="rId16"/>
    <p:sldId id="340" r:id="rId17"/>
    <p:sldId id="270" r:id="rId18"/>
    <p:sldId id="298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C8C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4" autoAdjust="0"/>
    <p:restoredTop sz="89784" autoAdjust="0"/>
  </p:normalViewPr>
  <p:slideViewPr>
    <p:cSldViewPr>
      <p:cViewPr varScale="1">
        <p:scale>
          <a:sx n="79" d="100"/>
          <a:sy n="79" d="100"/>
        </p:scale>
        <p:origin x="-96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Исследовательских </a:t>
            </a:r>
            <a:r>
              <a:rPr lang="ru-RU" dirty="0"/>
              <a:t>ядерных </a:t>
            </a:r>
            <a:r>
              <a:rPr lang="ru-RU" dirty="0" smtClean="0"/>
              <a:t>установок - 44, </a:t>
            </a:r>
            <a:r>
              <a:rPr lang="ru-RU" dirty="0"/>
              <a:t>в том числе:</a:t>
            </a:r>
          </a:p>
        </c:rich>
      </c:tx>
      <c:layout>
        <c:manualLayout>
          <c:xMode val="edge"/>
          <c:yMode val="edge"/>
          <c:x val="0.11719881679791409"/>
          <c:y val="4.2701701768142385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73867497168742"/>
          <c:y val="0.12980271099416243"/>
          <c:w val="0.58694963325344363"/>
          <c:h val="0.47725107126906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1B37-4EA9-9197-7A8977D4832A}"/>
              </c:ext>
            </c:extLst>
          </c:dPt>
          <c:dLbls>
            <c:dLbl>
              <c:idx val="0"/>
              <c:layout>
                <c:manualLayout>
                  <c:x val="-0.12470247109484053"/>
                  <c:y val="-0.116816046217474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37-4EA9-9197-7A8977D4832A}"/>
                </c:ext>
              </c:extLst>
            </c:dLbl>
            <c:dLbl>
              <c:idx val="1"/>
              <c:layout>
                <c:manualLayout>
                  <c:x val="0.11378564713449477"/>
                  <c:y val="6.8925539970535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37-4EA9-9197-7A8977D4832A}"/>
                </c:ext>
              </c:extLst>
            </c:dLbl>
            <c:dLbl>
              <c:idx val="2"/>
              <c:layout>
                <c:manualLayout>
                  <c:x val="2.8483757209055986E-2"/>
                  <c:y val="0.102998395503823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37-4EA9-9197-7A8977D4832A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 состоянии вывода из эксплуатации - 4</c:v>
                </c:pt>
                <c:pt idx="1">
                  <c:v>в режиме «окончательного останова» - 3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B37-4EA9-9197-7A8977D483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48 организаций топливного цикла </a:t>
            </a:r>
          </a:p>
          <a:p>
            <a:pPr>
              <a:defRPr/>
            </a:pPr>
            <a:r>
              <a:rPr lang="ru-RU"/>
              <a:t>под надзором</a:t>
            </a:r>
            <a:r>
              <a:rPr lang="en-US"/>
              <a:t> </a:t>
            </a:r>
            <a:r>
              <a:rPr lang="ru-RU"/>
              <a:t/>
            </a:r>
            <a:br>
              <a:rPr lang="ru-RU"/>
            </a:br>
            <a:r>
              <a:rPr lang="ru-RU"/>
              <a:t>из них:</a:t>
            </a:r>
          </a:p>
        </c:rich>
      </c:tx>
      <c:layout>
        <c:manualLayout>
          <c:xMode val="edge"/>
          <c:yMode val="edge"/>
          <c:x val="7.3911917917585584E-2"/>
          <c:y val="3.9064409692191625E-2"/>
        </c:manualLayout>
      </c:layout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22419588381519"/>
          <c:w val="0.56784407186954078"/>
          <c:h val="0.8266325343130447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7"/>
          <c:dPt>
            <c:idx val="0"/>
            <c:bubble3D val="0"/>
            <c:explosion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0-B786-424F-AA2B-32A37DC1677C}"/>
              </c:ext>
            </c:extLst>
          </c:dPt>
          <c:dPt>
            <c:idx val="1"/>
            <c:bubble3D val="0"/>
            <c:explosion val="18"/>
            <c:extLst xmlns:c16r2="http://schemas.microsoft.com/office/drawing/2015/06/chart">
              <c:ext xmlns:c16="http://schemas.microsoft.com/office/drawing/2014/chart" uri="{C3380CC4-5D6E-409C-BE32-E72D297353CC}">
                <c16:uniqueId val="{00000001-B786-424F-AA2B-32A37DC1677C}"/>
              </c:ext>
            </c:extLst>
          </c:dPt>
          <c:dLbls>
            <c:dLbl>
              <c:idx val="0"/>
              <c:layout>
                <c:manualLayout>
                  <c:x val="-8.5052495997147287E-2"/>
                  <c:y val="3.18426517176216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86-424F-AA2B-32A37DC1677C}"/>
                </c:ext>
              </c:extLst>
            </c:dLbl>
            <c:dLbl>
              <c:idx val="1"/>
              <c:layout>
                <c:manualLayout>
                  <c:x val="0.11202575088071541"/>
                  <c:y val="-0.1126057043178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786-424F-AA2B-32A37DC1677C}"/>
                </c:ext>
              </c:extLst>
            </c:dLbl>
            <c:dLbl>
              <c:idx val="2"/>
              <c:layout>
                <c:manualLayout>
                  <c:x val="5.9591564103172153E-3"/>
                  <c:y val="1.0938792294683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86-424F-AA2B-32A37DC1677C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эксплуатирующие организации  - 14</c:v>
                </c:pt>
                <c:pt idx="1">
                  <c:v>оказывают услуги - 34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</c:v>
                </c:pt>
                <c:pt idx="1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786-424F-AA2B-32A37DC16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9040439571635471E-2"/>
          <c:y val="0.8776264168012714"/>
          <c:w val="0.47631070920098406"/>
          <c:h val="0.122373592275084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baseline="0">
                <a:latin typeface="Times New Roman" panose="02020603050405020304" pitchFamily="18" charset="0"/>
              </a:defRPr>
            </a:pPr>
            <a:r>
              <a:rPr lang="ru-RU" sz="1800" b="1" i="0" u="none" strike="noStrike" baseline="0" dirty="0" smtClean="0">
                <a:effectLst/>
              </a:rPr>
              <a:t>На территории подведомственной Центральному МТУ </a:t>
            </a:r>
            <a:br>
              <a:rPr lang="ru-RU" sz="1800" b="1" i="0" u="none" strike="noStrike" baseline="0" dirty="0" smtClean="0">
                <a:effectLst/>
              </a:rPr>
            </a:br>
            <a:r>
              <a:rPr lang="ru-RU" sz="1800" b="1" i="0" u="none" strike="noStrike" baseline="0" dirty="0" smtClean="0">
                <a:effectLst/>
              </a:rPr>
              <a:t>по надзору за ЯРБ </a:t>
            </a:r>
            <a:r>
              <a:rPr lang="en-US" sz="1800" b="1" i="0" u="none" strike="noStrike" baseline="0" dirty="0" smtClean="0">
                <a:effectLst/>
              </a:rPr>
              <a:t> </a:t>
            </a:r>
            <a:r>
              <a:rPr lang="ru-RU" sz="1800" b="1" i="0" u="none" strike="noStrike" baseline="0" dirty="0" smtClean="0">
                <a:effectLst/>
              </a:rPr>
              <a:t>расположено 5</a:t>
            </a:r>
            <a:r>
              <a:rPr lang="en-US" sz="1800" b="1" i="0" u="none" strike="noStrike" baseline="0" dirty="0" smtClean="0">
                <a:effectLst/>
              </a:rPr>
              <a:t>11</a:t>
            </a:r>
            <a:r>
              <a:rPr lang="ru-RU" sz="1800" b="1" i="1" u="none" strike="noStrike" baseline="0" dirty="0" smtClean="0">
                <a:effectLst/>
              </a:rPr>
              <a:t> </a:t>
            </a:r>
            <a:r>
              <a:rPr lang="ru-RU" sz="1800" b="1" i="0" u="none" strike="noStrike" baseline="0" dirty="0" smtClean="0">
                <a:effectLst/>
              </a:rPr>
              <a:t>радиационно-опасных объектов</a:t>
            </a:r>
            <a:endParaRPr lang="ru-RU" sz="1800" dirty="0"/>
          </a:p>
        </c:rich>
      </c:tx>
      <c:layout>
        <c:manualLayout>
          <c:xMode val="edge"/>
          <c:yMode val="edge"/>
          <c:x val="0.1045865490095849"/>
          <c:y val="2.6172401275638853E-2"/>
        </c:manualLayout>
      </c:layout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317830458217947"/>
          <c:y val="2.9105891505729738E-2"/>
          <c:w val="0.74352604994190041"/>
          <c:h val="0.9708941084942702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6.9828042014363725E-2"/>
          <c:y val="0.84347355778015454"/>
          <c:w val="0.93017195798563623"/>
          <c:h val="0.14105603211998219"/>
        </c:manualLayout>
      </c:layout>
      <c:overlay val="0"/>
      <c:txPr>
        <a:bodyPr/>
        <a:lstStyle/>
        <a:p>
          <a:pPr>
            <a:defRPr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baseline="0">
                <a:latin typeface="Times New Roman" panose="02020603050405020304" pitchFamily="18" charset="0"/>
              </a:defRPr>
            </a:pPr>
            <a:r>
              <a:rPr lang="ru-RU" sz="1800" b="1" i="0" u="none" strike="noStrike" baseline="0" dirty="0" smtClean="0">
                <a:effectLst/>
              </a:rPr>
              <a:t>Организации, поднадзорные Центральному МТУ </a:t>
            </a:r>
            <a:br>
              <a:rPr lang="ru-RU" sz="1800" b="1" i="0" u="none" strike="noStrike" baseline="0" dirty="0" smtClean="0">
                <a:effectLst/>
              </a:rPr>
            </a:br>
            <a:r>
              <a:rPr lang="ru-RU" sz="1800" b="1" i="0" u="none" strike="noStrike" baseline="0" dirty="0" smtClean="0">
                <a:effectLst/>
              </a:rPr>
              <a:t>по надзору за ЯРБ </a:t>
            </a:r>
            <a:r>
              <a:rPr lang="ru-RU" sz="1800" b="1" i="0" u="none" strike="noStrike" baseline="0" dirty="0" err="1" smtClean="0">
                <a:effectLst/>
              </a:rPr>
              <a:t>Ростехнадзора</a:t>
            </a:r>
            <a:r>
              <a:rPr lang="ru-RU" sz="1800" b="1" i="0" u="none" strike="noStrike" baseline="0" dirty="0" smtClean="0">
                <a:effectLst/>
              </a:rPr>
              <a:t>, по установленным им категориям </a:t>
            </a:r>
            <a:br>
              <a:rPr lang="ru-RU" sz="1800" b="1" i="0" u="none" strike="noStrike" baseline="0" dirty="0" smtClean="0">
                <a:effectLst/>
              </a:rPr>
            </a:br>
            <a:r>
              <a:rPr lang="ru-RU" sz="1800" b="1" i="0" u="none" strike="noStrike" baseline="0" dirty="0" smtClean="0">
                <a:effectLst/>
              </a:rPr>
              <a:t>потенциальной радиационной опасности*</a:t>
            </a:r>
            <a:endParaRPr lang="ru-RU" sz="1800" dirty="0"/>
          </a:p>
        </c:rich>
      </c:tx>
      <c:layout>
        <c:manualLayout>
          <c:xMode val="edge"/>
          <c:yMode val="edge"/>
          <c:x val="0.11733057371441018"/>
          <c:y val="3.883844425333130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607167982799369"/>
          <c:y val="0.22174254476470764"/>
          <c:w val="0.65625672448516248"/>
          <c:h val="0.554190085456758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24"/>
            <c:extLst xmlns:c16r2="http://schemas.microsoft.com/office/drawing/2015/06/chart">
              <c:ext xmlns:c16="http://schemas.microsoft.com/office/drawing/2014/chart" uri="{C3380CC4-5D6E-409C-BE32-E72D297353CC}">
                <c16:uniqueId val="{00000000-993F-4CC2-AC8C-92B5338DFFA8}"/>
              </c:ext>
            </c:extLst>
          </c:dPt>
          <c:dPt>
            <c:idx val="1"/>
            <c:invertIfNegative val="0"/>
            <c:bubble3D val="0"/>
            <c:explosion val="93"/>
            <c:extLst xmlns:c16r2="http://schemas.microsoft.com/office/drawing/2015/06/chart">
              <c:ext xmlns:c16="http://schemas.microsoft.com/office/drawing/2014/chart" uri="{C3380CC4-5D6E-409C-BE32-E72D297353CC}">
                <c16:uniqueId val="{00000001-993F-4CC2-AC8C-92B5338DFFA8}"/>
              </c:ext>
            </c:extLst>
          </c:dPt>
          <c:dPt>
            <c:idx val="3"/>
            <c:invertIfNegative val="0"/>
            <c:bubble3D val="0"/>
            <c:explosion val="8"/>
            <c:extLst xmlns:c16r2="http://schemas.microsoft.com/office/drawing/2015/06/chart">
              <c:ext xmlns:c16="http://schemas.microsoft.com/office/drawing/2014/chart" uri="{C3380CC4-5D6E-409C-BE32-E72D297353CC}">
                <c16:uniqueId val="{00000002-993F-4CC2-AC8C-92B5338DFFA8}"/>
              </c:ext>
            </c:extLst>
          </c:dPt>
          <c:dPt>
            <c:idx val="4"/>
            <c:invertIfNegative val="0"/>
            <c:bubble3D val="0"/>
            <c:explosion val="13"/>
            <c:extLst xmlns:c16r2="http://schemas.microsoft.com/office/drawing/2015/06/chart">
              <c:ext xmlns:c16="http://schemas.microsoft.com/office/drawing/2014/chart" uri="{C3380CC4-5D6E-409C-BE32-E72D297353CC}">
                <c16:uniqueId val="{00000003-993F-4CC2-AC8C-92B5338DFFA8}"/>
              </c:ext>
            </c:extLst>
          </c:dPt>
          <c:dLbls>
            <c:dLbl>
              <c:idx val="0"/>
              <c:layout>
                <c:manualLayout>
                  <c:x val="6.9713972788506212E-3"/>
                  <c:y val="-1.6767731891702256E-3"/>
                </c:manualLayout>
              </c:layout>
              <c:spPr/>
              <c:txPr>
                <a:bodyPr/>
                <a:lstStyle/>
                <a:p>
                  <a:pPr algn="ctr" rtl="0">
                    <a:defRPr lang="ru-RU" sz="1800" b="0" i="0" u="none" strike="noStrike" kern="1200" baseline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3F-4CC2-AC8C-92B5338DFFA8}"/>
                </c:ext>
              </c:extLst>
            </c:dLbl>
            <c:dLbl>
              <c:idx val="1"/>
              <c:layout>
                <c:manualLayout>
                  <c:x val="1.8757196571467718E-3"/>
                  <c:y val="-4.313036642539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3F-4CC2-AC8C-92B5338DFFA8}"/>
                </c:ext>
              </c:extLst>
            </c:dLbl>
            <c:dLbl>
              <c:idx val="2"/>
              <c:layout>
                <c:manualLayout>
                  <c:x val="5.9591564103172153E-3"/>
                  <c:y val="6.2490711663227443E-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3F-4CC2-AC8C-92B5338DFFA8}"/>
                </c:ext>
              </c:extLst>
            </c:dLbl>
            <c:dLbl>
              <c:idx val="3"/>
              <c:layout>
                <c:manualLayout>
                  <c:x val="1.4794196719900435E-2"/>
                  <c:y val="-2.444609029034785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3F-4CC2-AC8C-92B5338DFFA8}"/>
                </c:ext>
              </c:extLst>
            </c:dLbl>
            <c:dLbl>
              <c:idx val="4"/>
              <c:layout>
                <c:manualLayout>
                  <c:x val="1.2111868205799767E-2"/>
                  <c:y val="-8.438479335836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3F-4CC2-AC8C-92B5338DFF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800" b="0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IV категории </c:v>
                </c:pt>
                <c:pt idx="1">
                  <c:v>III категории </c:v>
                </c:pt>
                <c:pt idx="2">
                  <c:v>II категории </c:v>
                </c:pt>
                <c:pt idx="3">
                  <c:v>I категории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338</c:v>
                </c:pt>
                <c:pt idx="1">
                  <c:v>23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93F-4CC2-AC8C-92B5338DF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58518528"/>
        <c:axId val="458414336"/>
      </c:barChart>
      <c:valAx>
        <c:axId val="458414336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458518528"/>
        <c:crosses val="autoZero"/>
        <c:crossBetween val="between"/>
      </c:valAx>
      <c:catAx>
        <c:axId val="4585185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 algn="just">
              <a:defRPr lang="ru-RU" sz="1400" b="0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841433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В </a:t>
            </a:r>
            <a:r>
              <a:rPr lang="en-US" dirty="0" smtClean="0"/>
              <a:t>I </a:t>
            </a:r>
            <a:r>
              <a:rPr lang="ru-RU" dirty="0" smtClean="0"/>
              <a:t>квартале 20</a:t>
            </a:r>
            <a:r>
              <a:rPr lang="en-US" dirty="0" smtClean="0"/>
              <a:t>2</a:t>
            </a:r>
            <a:r>
              <a:rPr lang="ru-RU" dirty="0" smtClean="0"/>
              <a:t>2 года</a:t>
            </a:r>
          </a:p>
          <a:p>
            <a:pPr>
              <a:defRPr/>
            </a:pPr>
            <a:r>
              <a:rPr lang="ru-RU" dirty="0" smtClean="0"/>
              <a:t>предоставлены государственные услуги</a:t>
            </a:r>
            <a:endParaRPr lang="ru-RU" dirty="0"/>
          </a:p>
        </c:rich>
      </c:tx>
      <c:layout>
        <c:manualLayout>
          <c:xMode val="edge"/>
          <c:yMode val="edge"/>
          <c:x val="0.17573661062320539"/>
          <c:y val="2.5784016833105541E-3"/>
        </c:manualLayout>
      </c:layout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9799018664379808"/>
          <c:w val="0.53169657169586215"/>
          <c:h val="0.775064500646833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plosion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00-917B-4FD9-87E7-BE6CABCB3885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17B-4FD9-87E7-BE6CABCB3885}"/>
              </c:ext>
            </c:extLst>
          </c:dPt>
          <c:dPt>
            <c:idx val="2"/>
            <c:bubble3D val="0"/>
            <c:explosion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2-917B-4FD9-87E7-BE6CABCB3885}"/>
              </c:ext>
            </c:extLst>
          </c:dPt>
          <c:dPt>
            <c:idx val="4"/>
            <c:bubble3D val="0"/>
            <c:explosion val="7"/>
            <c:extLst xmlns:c16r2="http://schemas.microsoft.com/office/drawing/2015/06/chart">
              <c:ext xmlns:c16="http://schemas.microsoft.com/office/drawing/2014/chart" uri="{C3380CC4-5D6E-409C-BE32-E72D297353CC}">
                <c16:uniqueId val="{00000003-917B-4FD9-87E7-BE6CABCB3885}"/>
              </c:ext>
            </c:extLst>
          </c:dPt>
          <c:dPt>
            <c:idx val="5"/>
            <c:bubble3D val="0"/>
            <c:explosion val="13"/>
            <c:extLst xmlns:c16r2="http://schemas.microsoft.com/office/drawing/2015/06/chart">
              <c:ext xmlns:c16="http://schemas.microsoft.com/office/drawing/2014/chart" uri="{C3380CC4-5D6E-409C-BE32-E72D297353CC}">
                <c16:uniqueId val="{00000004-917B-4FD9-87E7-BE6CABCB3885}"/>
              </c:ext>
            </c:extLst>
          </c:dPt>
          <c:dPt>
            <c:idx val="6"/>
            <c:bubble3D val="0"/>
            <c:explosion val="16"/>
            <c:extLst xmlns:c16r2="http://schemas.microsoft.com/office/drawing/2015/06/chart">
              <c:ext xmlns:c16="http://schemas.microsoft.com/office/drawing/2014/chart" uri="{C3380CC4-5D6E-409C-BE32-E72D297353CC}">
                <c16:uniqueId val="{00000005-917B-4FD9-87E7-BE6CABCB3885}"/>
              </c:ext>
            </c:extLst>
          </c:dPt>
          <c:dLbls>
            <c:dLbl>
              <c:idx val="0"/>
              <c:layout>
                <c:manualLayout>
                  <c:x val="-0.11130590111894213"/>
                  <c:y val="6.6265532332345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7B-4FD9-87E7-BE6CABCB3885}"/>
                </c:ext>
              </c:extLst>
            </c:dLbl>
            <c:dLbl>
              <c:idx val="1"/>
              <c:layout>
                <c:manualLayout>
                  <c:x val="-7.324870753161751E-2"/>
                  <c:y val="-0.175254977533391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7B-4FD9-87E7-BE6CABCB3885}"/>
                </c:ext>
              </c:extLst>
            </c:dLbl>
            <c:dLbl>
              <c:idx val="2"/>
              <c:layout>
                <c:manualLayout>
                  <c:x val="-1.2193044233865387E-2"/>
                  <c:y val="-0.188244437352147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7B-4FD9-87E7-BE6CABCB3885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7B-4FD9-87E7-BE6CABCB3885}"/>
                </c:ext>
              </c:extLst>
            </c:dLbl>
            <c:dLbl>
              <c:idx val="4"/>
              <c:layout>
                <c:manualLayout>
                  <c:x val="0.1444494373755052"/>
                  <c:y val="-5.7531247386069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7B-4FD9-87E7-BE6CABCB3885}"/>
                </c:ext>
              </c:extLst>
            </c:dLbl>
            <c:dLbl>
              <c:idx val="5"/>
              <c:layout>
                <c:manualLayout>
                  <c:x val="-8.800369476898497E-3"/>
                  <c:y val="9.2633242459900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7B-4FD9-87E7-BE6CABCB3885}"/>
                </c:ext>
              </c:extLst>
            </c:dLbl>
            <c:dLbl>
              <c:idx val="6"/>
              <c:layout>
                <c:manualLayout>
                  <c:x val="1.1249533555124586E-2"/>
                  <c:y val="7.5837493290064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7B-4FD9-87E7-BE6CABCB3885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выдано лицензий - 93</c:v>
                </c:pt>
                <c:pt idx="1">
                  <c:v>переоформлено ранее выданных лицензий - 24</c:v>
                </c:pt>
                <c:pt idx="2">
                  <c:v>изменено условий действия выданных ранее лицензий - 12</c:v>
                </c:pt>
                <c:pt idx="3">
                  <c:v>на выдачу разрешений на сбросы, выбросы РВ в окружающую среду - 0</c:v>
                </c:pt>
                <c:pt idx="4">
                  <c:v>выдано разрешений работникам на право ведения работ в ОИАЭ - 128</c:v>
                </c:pt>
                <c:pt idx="5">
                  <c:v>зарегистрировано радиационных источников 4, 5 категории - 8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93</c:v>
                </c:pt>
                <c:pt idx="1">
                  <c:v>24</c:v>
                </c:pt>
                <c:pt idx="2">
                  <c:v>12</c:v>
                </c:pt>
                <c:pt idx="3">
                  <c:v>0</c:v>
                </c:pt>
                <c:pt idx="4">
                  <c:v>128</c:v>
                </c:pt>
                <c:pt idx="5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917B-4FD9-87E7-BE6CABCB38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1393126310644399"/>
          <c:y val="0.17124830373653038"/>
          <c:w val="0.46518766413165924"/>
          <c:h val="0.8287516962634695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689000164002942"/>
          <c:y val="0.18245322179476689"/>
          <c:w val="0.8083064695320592"/>
          <c:h val="0.652874380447509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8"/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E7C9-4F98-B3AD-E3FAC6A425E3}"/>
              </c:ext>
            </c:extLst>
          </c:dPt>
          <c:dLbls>
            <c:dLbl>
              <c:idx val="0"/>
              <c:layout>
                <c:manualLayout>
                  <c:x val="-0.12079885389078633"/>
                  <c:y val="-0.2098332139215040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C9-4F98-B3AD-E3FAC6A425E3}"/>
                </c:ext>
              </c:extLst>
            </c:dLbl>
            <c:dLbl>
              <c:idx val="1"/>
              <c:layout>
                <c:manualLayout>
                  <c:x val="1.2830787618580015E-2"/>
                  <c:y val="8.207196340861523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4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C9-4F98-B3AD-E3FAC6A425E3}"/>
                </c:ext>
              </c:extLst>
            </c:dLbl>
            <c:dLbl>
              <c:idx val="2"/>
              <c:layout>
                <c:manualLayout>
                  <c:x val="6.5067827252530852E-2"/>
                  <c:y val="-0.163502931173821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7C9-4F98-B3AD-E3FAC6A425E3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государственные гражданские служащие</c:v>
                </c:pt>
                <c:pt idx="1">
                  <c:v>работники госоргана- 4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99</c:v>
                </c:pt>
                <c:pt idx="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7C9-4F98-B3AD-E3FAC6A42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082775634938322E-2"/>
          <c:y val="0.21644646245001867"/>
          <c:w val="0.78554918079902913"/>
          <c:h val="0.634825566192013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9"/>
          <c:dPt>
            <c:idx val="0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0-76FF-4866-B68F-198C7DF26629}"/>
              </c:ext>
            </c:extLst>
          </c:dPt>
          <c:dPt>
            <c:idx val="1"/>
            <c:bubble3D val="0"/>
            <c:explosion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1-76FF-4866-B68F-198C7DF26629}"/>
              </c:ext>
            </c:extLst>
          </c:dPt>
          <c:dPt>
            <c:idx val="2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2-76FF-4866-B68F-198C7DF26629}"/>
              </c:ext>
            </c:extLst>
          </c:dPt>
          <c:dPt>
            <c:idx val="3"/>
            <c:bubble3D val="0"/>
            <c:explosion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3-76FF-4866-B68F-198C7DF26629}"/>
              </c:ext>
            </c:extLst>
          </c:dPt>
          <c:dPt>
            <c:idx val="4"/>
            <c:bubble3D val="0"/>
            <c:explosion val="11"/>
            <c:extLst xmlns:c16r2="http://schemas.microsoft.com/office/drawing/2015/06/chart">
              <c:ext xmlns:c16="http://schemas.microsoft.com/office/drawing/2014/chart" uri="{C3380CC4-5D6E-409C-BE32-E72D297353CC}">
                <c16:uniqueId val="{00000004-76FF-4866-B68F-198C7DF26629}"/>
              </c:ext>
            </c:extLst>
          </c:dPt>
          <c:dLbls>
            <c:dLbl>
              <c:idx val="0"/>
              <c:layout>
                <c:manualLayout>
                  <c:x val="-8.2590475294233995E-2"/>
                  <c:y val="8.273235411628977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</a:t>
                    </a:r>
                    <a:r>
                      <a:rPr lang="en-US" dirty="0" smtClean="0"/>
                      <a:t>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FF-4866-B68F-198C7DF26629}"/>
                </c:ext>
              </c:extLst>
            </c:dLbl>
            <c:dLbl>
              <c:idx val="1"/>
              <c:layout>
                <c:manualLayout>
                  <c:x val="-0.21553174253950294"/>
                  <c:y val="6.7644760509547076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17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15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FF-4866-B68F-198C7DF26629}"/>
                </c:ext>
              </c:extLst>
            </c:dLbl>
            <c:dLbl>
              <c:idx val="2"/>
              <c:layout>
                <c:manualLayout>
                  <c:x val="-8.3121014600098769E-2"/>
                  <c:y val="-0.1668129501828410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25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21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FF-4866-B68F-198C7DF26629}"/>
                </c:ext>
              </c:extLst>
            </c:dLbl>
            <c:dLbl>
              <c:idx val="3"/>
              <c:layout>
                <c:manualLayout>
                  <c:x val="0.21635955133241927"/>
                  <c:y val="-0.110918874424560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35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FF-4866-B68F-198C7DF26629}"/>
                </c:ext>
              </c:extLst>
            </c:dLbl>
            <c:dLbl>
              <c:idx val="4"/>
              <c:layout>
                <c:manualLayout>
                  <c:x val="8.2547210721001116E-2"/>
                  <c:y val="7.98146397975671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24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2788666914823219"/>
                      <c:h val="6.621608936826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76FF-4866-B68F-198C7DF26629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 30 лет</c:v>
                </c:pt>
                <c:pt idx="1">
                  <c:v>от 31 до  40 лет </c:v>
                </c:pt>
                <c:pt idx="2">
                  <c:v>от 41 до 50 лет</c:v>
                </c:pt>
                <c:pt idx="3">
                  <c:v>от 51 до 60 лет </c:v>
                </c:pt>
                <c:pt idx="4">
                  <c:v>свыше 60 лет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7.22E-2</c:v>
                </c:pt>
                <c:pt idx="1">
                  <c:v>0.23719999999999999</c:v>
                </c:pt>
                <c:pt idx="2">
                  <c:v>0.20519999999999999</c:v>
                </c:pt>
                <c:pt idx="3">
                  <c:v>0.38150000000000001</c:v>
                </c:pt>
                <c:pt idx="4">
                  <c:v>0.10390000000000001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6FF-4866-B68F-198C7DF26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5.3173556134587512E-2"/>
          <c:y val="0.79441897631490699"/>
          <c:w val="0.87899177993046163"/>
          <c:h val="0.192844730343587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816420086605869"/>
          <c:y val="0.124864606012782"/>
          <c:w val="0.33533063912325795"/>
          <c:h val="0.6692602889599338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4"/>
          <c:cat>
            <c:numRef>
              <c:f>Лист1!$A$2:$A$10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EF-43BB-812B-15E751D2B7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Общее количество действующих лицензий: </a:t>
            </a:r>
            <a:r>
              <a:rPr lang="ru-RU" dirty="0" smtClean="0"/>
              <a:t>1991</a:t>
            </a:r>
            <a:endParaRPr lang="ru-RU" dirty="0"/>
          </a:p>
          <a:p>
            <a:pPr>
              <a:defRPr/>
            </a:pPr>
            <a:endParaRPr lang="ru-RU" dirty="0"/>
          </a:p>
        </c:rich>
      </c:tx>
      <c:layout>
        <c:manualLayout>
          <c:xMode val="edge"/>
          <c:yMode val="edge"/>
          <c:x val="7.7123372859916842E-2"/>
          <c:y val="3.3336289953761977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939356378051E-2"/>
          <c:y val="0.16483079965533212"/>
          <c:w val="0.88307887779030481"/>
          <c:h val="0.678214864652277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выданных лицензий: 2839</c:v>
                </c:pt>
              </c:strCache>
            </c:strRef>
          </c:tx>
          <c:explosion val="23"/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CCD7-483A-9349-606BFFDB5015}"/>
              </c:ext>
            </c:extLst>
          </c:dPt>
          <c:dPt>
            <c:idx val="1"/>
            <c:bubble3D val="0"/>
            <c:explosion val="2"/>
            <c:extLst xmlns:c16r2="http://schemas.microsoft.com/office/drawing/2015/06/chart">
              <c:ext xmlns:c16="http://schemas.microsoft.com/office/drawing/2014/chart" uri="{C3380CC4-5D6E-409C-BE32-E72D297353CC}">
                <c16:uniqueId val="{00000001-CCD7-483A-9349-606BFFDB5015}"/>
              </c:ext>
            </c:extLst>
          </c:dPt>
          <c:dLbls>
            <c:dLbl>
              <c:idx val="0"/>
              <c:layout>
                <c:manualLayout>
                  <c:x val="-0.14542602831868889"/>
                  <c:y val="8.648005474179687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160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D7-483A-9349-606BFFDB5015}"/>
                </c:ext>
              </c:extLst>
            </c:dLbl>
            <c:dLbl>
              <c:idx val="1"/>
              <c:layout>
                <c:manualLayout>
                  <c:x val="0.18362981796337269"/>
                  <c:y val="-0.1770859609766172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859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D7-483A-9349-606BFFDB5015}"/>
                </c:ext>
              </c:extLst>
            </c:dLbl>
            <c:dLbl>
              <c:idx val="2"/>
              <c:layout>
                <c:manualLayout>
                  <c:x val="0.18523894209880923"/>
                  <c:y val="1.533965827838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D7-483A-9349-606BFFDB5015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Эксплуатация ОИАЭ</c:v>
                </c:pt>
                <c:pt idx="1">
                  <c:v>Оказание услуг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160</c:v>
                </c:pt>
                <c:pt idx="1">
                  <c:v>859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D7-483A-9349-606BFFDB50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поднадзорных</a:t>
            </a:r>
            <a:r>
              <a:rPr lang="en-US"/>
              <a:t> </a:t>
            </a:r>
            <a:r>
              <a:rPr lang="ru-RU"/>
              <a:t> организаций:</a:t>
            </a:r>
          </a:p>
        </c:rich>
      </c:tx>
      <c:layout>
        <c:manualLayout>
          <c:xMode val="edge"/>
          <c:yMode val="edge"/>
          <c:x val="0.32193026951146642"/>
          <c:y val="2.5275082439691857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131185681831894E-2"/>
          <c:y val="0.14828153230961499"/>
          <c:w val="0.94506248856860253"/>
          <c:h val="0.7643220715402119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0-A0FB-4467-B1FF-7583B1362792}"/>
              </c:ext>
            </c:extLst>
          </c:dPt>
          <c:dPt>
            <c:idx val="1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1-A0FB-4467-B1FF-7583B1362792}"/>
              </c:ext>
            </c:extLst>
          </c:dPt>
          <c:dLbls>
            <c:dLbl>
              <c:idx val="0"/>
              <c:layout>
                <c:manualLayout>
                  <c:x val="-0.1848883719708812"/>
                  <c:y val="0.1210128751617972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133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FB-4467-B1FF-7583B1362792}"/>
                </c:ext>
              </c:extLst>
            </c:dLbl>
            <c:dLbl>
              <c:idx val="1"/>
              <c:layout>
                <c:manualLayout>
                  <c:x val="0.21745938945625479"/>
                  <c:y val="-0.1769009990288721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496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FB-4467-B1FF-7583B1362792}"/>
                </c:ext>
              </c:extLst>
            </c:dLbl>
            <c:dLbl>
              <c:idx val="2"/>
              <c:layout>
                <c:manualLayout>
                  <c:x val="-2.7504077508227462E-2"/>
                  <c:y val="-4.0502251293066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FB-4467-B1FF-7583B1362792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Эксплуатация ОИАЭ</c:v>
                </c:pt>
                <c:pt idx="1">
                  <c:v>Оказание услуг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133</c:v>
                </c:pt>
                <c:pt idx="1">
                  <c:v>496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0FB-4467-B1FF-7583B1362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3.803171259727342E-2"/>
          <c:y val="0.81986118711190037"/>
          <c:w val="0.32757283038409035"/>
          <c:h val="0.1776416831126584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выданных Управлением лицензий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в </a:t>
            </a:r>
            <a:r>
              <a:rPr lang="en-US" dirty="0" smtClean="0"/>
              <a:t>I </a:t>
            </a:r>
            <a:r>
              <a:rPr lang="ru-RU" dirty="0" smtClean="0"/>
              <a:t>квартале 2022 года</a:t>
            </a:r>
            <a:endParaRPr lang="en-US" dirty="0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4800" dirty="0" smtClean="0"/>
              <a:t>93</a:t>
            </a:r>
            <a:endParaRPr lang="ru-RU" sz="4800" dirty="0"/>
          </a:p>
        </c:rich>
      </c:tx>
      <c:layout>
        <c:manualLayout>
          <c:xMode val="edge"/>
          <c:yMode val="edge"/>
          <c:x val="0.16045316104253107"/>
          <c:y val="6.5719479617805512E-2"/>
        </c:manualLayout>
      </c:layout>
      <c:overlay val="0"/>
    </c:title>
    <c:autoTitleDeleted val="0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90360464376583283"/>
          <c:y val="0.84256469762424313"/>
          <c:w val="1.0438875635390371E-2"/>
          <c:h val="9.7333522994159458E-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A705-41FA-B478-042936821538}"/>
              </c:ext>
            </c:extLst>
          </c:dPt>
          <c:dPt>
            <c:idx val="1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1-A705-41FA-B478-042936821538}"/>
              </c:ext>
            </c:extLst>
          </c:dPt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2020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523</c:v>
                </c:pt>
                <c:pt idx="1">
                  <c:v>540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705-41FA-B478-0429368215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1.4074838687941373E-2"/>
                  <c:y val="0.1064015446307924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2020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705-41FA-B478-042936821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Количество организаций, </a:t>
            </a:r>
            <a:b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получивших лицензии </a:t>
            </a:r>
            <a:r>
              <a:rPr lang="en-US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в </a:t>
            </a:r>
            <a:r>
              <a:rPr lang="en-US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квартале 2022 года</a:t>
            </a:r>
            <a:endParaRPr lang="en-US" sz="2160" b="1" i="0" u="none" strike="noStrike" kern="1200" baseline="0" dirty="0" smtClean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2160" b="1" i="0" u="none" strike="noStrike" kern="1200" baseline="0" dirty="0" smtClean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2160" b="1" i="0" u="none" strike="noStrike" kern="1200" baseline="0" dirty="0" smtClean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48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67</a:t>
            </a:r>
            <a:endParaRPr lang="ru-RU" sz="4800" b="1" i="0" u="none" strike="noStrike" kern="1200" baseline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8095243134109462"/>
          <c:y val="0.1045222606293521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16048099856723"/>
          <c:y val="0.81064098160036069"/>
          <c:w val="1.0240901385558594E-2"/>
          <c:h val="9.4995026157402539E-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2020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273</c:v>
                </c:pt>
                <c:pt idx="1">
                  <c:v>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Общее количество проверок,</a:t>
            </a:r>
          </a:p>
          <a:p>
            <a:pPr>
              <a:defRPr/>
            </a:pPr>
            <a:r>
              <a:rPr lang="ru-RU" dirty="0"/>
              <a:t>проведенных Управлением </a:t>
            </a:r>
            <a:r>
              <a:rPr lang="ru-RU" dirty="0" smtClean="0"/>
              <a:t>в 1-ом квартале 2022 года: 177</a:t>
            </a:r>
            <a:endParaRPr lang="ru-RU" dirty="0"/>
          </a:p>
        </c:rich>
      </c:tx>
      <c:layout/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151003754333776E-2"/>
          <c:y val="0.14813854757682246"/>
          <c:w val="0.56784407186954078"/>
          <c:h val="0.846486771531558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проверок: 881</c:v>
                </c:pt>
              </c:strCache>
            </c:strRef>
          </c:tx>
          <c:explosion val="26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D3F4-478C-9BD7-6341F07CA22B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3F4-478C-9BD7-6341F07CA22B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3F4-478C-9BD7-6341F07CA22B}"/>
              </c:ext>
            </c:extLst>
          </c:dPt>
          <c:dLbls>
            <c:dLbl>
              <c:idx val="0"/>
              <c:layout>
                <c:manualLayout>
                  <c:x val="-0.10573593613953577"/>
                  <c:y val="6.268929338721351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F4-478C-9BD7-6341F07CA22B}"/>
                </c:ext>
              </c:extLst>
            </c:dLbl>
            <c:dLbl>
              <c:idx val="1"/>
              <c:layout>
                <c:manualLayout>
                  <c:x val="5.4863114853181551E-2"/>
                  <c:y val="-0.2269643715274390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74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F4-478C-9BD7-6341F07CA22B}"/>
                </c:ext>
              </c:extLst>
            </c:dLbl>
            <c:dLbl>
              <c:idx val="2"/>
              <c:layout>
                <c:manualLayout>
                  <c:x val="7.2706711725679607E-2"/>
                  <c:y val="0.1023096835053712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F4-478C-9BD7-6341F07CA22B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в режиме постоянного государственного контроля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</c:v>
                </c:pt>
                <c:pt idx="1">
                  <c:v>74</c:v>
                </c:pt>
                <c:pt idx="2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3F4-478C-9BD7-6341F07CA2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177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в режиме постоянного государственного контроля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203083529108783"/>
          <c:y val="0.60516560268432917"/>
          <c:w val="0.32742831640116538"/>
          <c:h val="0.3948343973156708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892569359706998E-3"/>
                  <c:y val="-4.2328630152205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856759146275998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928379573137999E-3"/>
                  <c:y val="-2.8219086768136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 проверки</c:v>
                </c:pt>
                <c:pt idx="1">
                  <c:v>Внеплановые проверки</c:v>
                </c:pt>
                <c:pt idx="2">
                  <c:v>Постоянный государственный надзор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84</c:v>
                </c:pt>
                <c:pt idx="2">
                  <c:v>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31-4E3B-B3A0-761FF51FBDC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338854039560496E-2"/>
                  <c:y val="-3.1746472614153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4104744664224981E-3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2.8219086768136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 проверки</c:v>
                </c:pt>
                <c:pt idx="1">
                  <c:v>Внеплановые проверки</c:v>
                </c:pt>
                <c:pt idx="2">
                  <c:v>Постоянный государственный надзор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56</c:v>
                </c:pt>
                <c:pt idx="1">
                  <c:v>74</c:v>
                </c:pt>
                <c:pt idx="2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31-4E3B-B3A0-761FF51FBD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70998272"/>
        <c:axId val="371290880"/>
        <c:axId val="0"/>
      </c:bar3DChart>
      <c:catAx>
        <c:axId val="370998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1290880"/>
        <c:crosses val="autoZero"/>
        <c:auto val="1"/>
        <c:lblAlgn val="ctr"/>
        <c:lblOffset val="100"/>
        <c:noMultiLvlLbl val="0"/>
      </c:catAx>
      <c:valAx>
        <c:axId val="37129088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37099827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Ядерных </a:t>
            </a:r>
            <a:r>
              <a:rPr lang="ru-RU" dirty="0"/>
              <a:t>установок </a:t>
            </a:r>
            <a:r>
              <a:rPr lang="ru-RU" dirty="0" smtClean="0"/>
              <a:t>- 52:</a:t>
            </a:r>
            <a:endParaRPr lang="ru-RU" dirty="0"/>
          </a:p>
        </c:rich>
      </c:tx>
      <c:layout>
        <c:manualLayout>
          <c:xMode val="edge"/>
          <c:yMode val="edge"/>
          <c:x val="0.24914056918963942"/>
          <c:y val="8.0769626991324561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710630737987465"/>
          <c:y val="0.34934600620470802"/>
          <c:w val="0.700257712260693"/>
          <c:h val="0.5691517586480018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 надзором 53 ядерных установок</c:v>
                </c:pt>
              </c:strCache>
            </c:strRef>
          </c:tx>
          <c:explosion val="7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D312-4BF6-8F14-82F3957B2037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312-4BF6-8F14-82F3957B2037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312-4BF6-8F14-82F3957B2037}"/>
              </c:ext>
            </c:extLst>
          </c:dPt>
          <c:dLbls>
            <c:dLbl>
              <c:idx val="0"/>
              <c:layout>
                <c:manualLayout>
                  <c:x val="-3.6571822523638248E-2"/>
                  <c:y val="6.1522872472476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12-4BF6-8F14-82F3957B2037}"/>
                </c:ext>
              </c:extLst>
            </c:dLbl>
            <c:dLbl>
              <c:idx val="1"/>
              <c:layout>
                <c:manualLayout>
                  <c:x val="-0.19362013002205508"/>
                  <c:y val="1.184805389347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12-4BF6-8F14-82F3957B2037}"/>
                </c:ext>
              </c:extLst>
            </c:dLbl>
            <c:dLbl>
              <c:idx val="2"/>
              <c:layout>
                <c:manualLayout>
                  <c:x val="0.10904569924920937"/>
                  <c:y val="-0.102002625017442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12-4BF6-8F14-82F3957B2037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Энергоблоки Билибинской АЭС - 4</c:v>
                </c:pt>
                <c:pt idx="1">
                  <c:v>исследовательские реакторы - 18</c:v>
                </c:pt>
                <c:pt idx="2">
                  <c:v>критические стенды - 18</c:v>
                </c:pt>
                <c:pt idx="3">
                  <c:v>подкритические стенды - 8</c:v>
                </c:pt>
                <c:pt idx="4">
                  <c:v>ядерные установки ПТЦ - 4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18</c:v>
                </c:pt>
                <c:pt idx="2">
                  <c:v>18</c:v>
                </c:pt>
                <c:pt idx="3">
                  <c:v>8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312-4BF6-8F14-82F3957B2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1879817725799457"/>
          <c:y val="0.17388381962775129"/>
          <c:w val="0.87610509388228763"/>
          <c:h val="0.235353832175650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DA130A-F21B-47B6-9C90-2ED5A7DBD6D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86233F-885B-4751-87C9-ACAA95FA2E9E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строящихся (реконструируемых) объектов капитального строительства, подлежащих надзору: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9FB3B7-D19A-447D-980E-320E708D42D4}" type="parTrans" cxnId="{EAD10421-ACBF-4BBA-9FD0-620CFB2555AC}">
      <dgm:prSet/>
      <dgm:spPr/>
      <dgm:t>
        <a:bodyPr/>
        <a:lstStyle/>
        <a:p>
          <a:endParaRPr lang="ru-RU"/>
        </a:p>
      </dgm:t>
    </dgm:pt>
    <dgm:pt modelId="{63A50BA1-5D4C-43C0-9174-E8833B30B1CE}" type="sibTrans" cxnId="{EAD10421-ACBF-4BBA-9FD0-620CFB2555AC}">
      <dgm:prSet/>
      <dgm:spPr/>
      <dgm:t>
        <a:bodyPr/>
        <a:lstStyle/>
        <a:p>
          <a:endParaRPr lang="ru-RU"/>
        </a:p>
      </dgm:t>
    </dgm:pt>
    <dgm:pt modelId="{9162DB87-B32B-440F-8769-6E097F572C1A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объектов капитального строительства, в отношении которых были проведены проверки: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A7001F-D45D-4F7B-900B-93B5A5CDF01D}" type="parTrans" cxnId="{48E24489-F926-4B05-93A0-976909407DBD}">
      <dgm:prSet/>
      <dgm:spPr/>
      <dgm:t>
        <a:bodyPr/>
        <a:lstStyle/>
        <a:p>
          <a:endParaRPr lang="ru-RU"/>
        </a:p>
      </dgm:t>
    </dgm:pt>
    <dgm:pt modelId="{DD4538C9-062F-4699-9698-498E429A8CBD}" type="sibTrans" cxnId="{48E24489-F926-4B05-93A0-976909407DBD}">
      <dgm:prSet/>
      <dgm:spPr/>
      <dgm:t>
        <a:bodyPr/>
        <a:lstStyle/>
        <a:p>
          <a:endParaRPr lang="ru-RU"/>
        </a:p>
      </dgm:t>
    </dgm:pt>
    <dgm:pt modelId="{AD72F6DB-C244-4E29-849E-56C09254BB69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юр. лиц, в отношении которых проводились проверки: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329311-5995-4B78-905F-09072CE58338}" type="parTrans" cxnId="{01EE76B9-B1E2-4DAF-A1AE-766B55021DC0}">
      <dgm:prSet/>
      <dgm:spPr/>
      <dgm:t>
        <a:bodyPr/>
        <a:lstStyle/>
        <a:p>
          <a:endParaRPr lang="ru-RU"/>
        </a:p>
      </dgm:t>
    </dgm:pt>
    <dgm:pt modelId="{0F795B51-632B-4AFF-92A8-55EAEF0CAEFA}" type="sibTrans" cxnId="{01EE76B9-B1E2-4DAF-A1AE-766B55021DC0}">
      <dgm:prSet/>
      <dgm:spPr/>
      <dgm:t>
        <a:bodyPr/>
        <a:lstStyle/>
        <a:p>
          <a:endParaRPr lang="ru-RU"/>
        </a:p>
      </dgm:t>
    </dgm:pt>
    <dgm:pt modelId="{BBDE641B-5644-4AD8-AB2E-D118927FB7A6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300" dirty="0" smtClean="0"/>
            <a:t> 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юр. лиц, в отношении которых в ходе проведения проверок, выявлены нарушения: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4F8983-6ABA-437D-8E29-B98A3189ED87}" type="parTrans" cxnId="{1F4B9758-5B0F-46B5-8437-97BA31880D29}">
      <dgm:prSet/>
      <dgm:spPr/>
      <dgm:t>
        <a:bodyPr/>
        <a:lstStyle/>
        <a:p>
          <a:endParaRPr lang="ru-RU"/>
        </a:p>
      </dgm:t>
    </dgm:pt>
    <dgm:pt modelId="{8D6EF22F-3F27-42C5-AFCD-336AEED25A1E}" type="sibTrans" cxnId="{1F4B9758-5B0F-46B5-8437-97BA31880D29}">
      <dgm:prSet/>
      <dgm:spPr/>
      <dgm:t>
        <a:bodyPr/>
        <a:lstStyle/>
        <a:p>
          <a:endParaRPr lang="ru-RU"/>
        </a:p>
      </dgm:t>
    </dgm:pt>
    <dgm:pt modelId="{27CCF8E5-EBA0-4089-ADC8-7EEB5AC8F499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5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наложенных административных штрафов на юридическое лицо: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0D1CE2-98F8-4B24-9216-3D32376BCC70}" type="parTrans" cxnId="{6DE63CCB-F256-431F-8728-431A70404CD9}">
      <dgm:prSet/>
      <dgm:spPr/>
      <dgm:t>
        <a:bodyPr/>
        <a:lstStyle/>
        <a:p>
          <a:endParaRPr lang="ru-RU"/>
        </a:p>
      </dgm:t>
    </dgm:pt>
    <dgm:pt modelId="{E59617DF-C03D-4642-9E31-E2580ECCB005}" type="sibTrans" cxnId="{6DE63CCB-F256-431F-8728-431A70404CD9}">
      <dgm:prSet/>
      <dgm:spPr/>
      <dgm:t>
        <a:bodyPr/>
        <a:lstStyle/>
        <a:p>
          <a:endParaRPr lang="ru-RU"/>
        </a:p>
      </dgm:t>
    </dgm:pt>
    <dgm:pt modelId="{F5E60696-60CC-4561-BC14-3E99F88ADD33}" type="pres">
      <dgm:prSet presAssocID="{CBDA130A-F21B-47B6-9C90-2ED5A7DBD6D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373F03-A71C-474B-957E-FD01C837CBAD}" type="pres">
      <dgm:prSet presAssocID="{5B86233F-885B-4751-87C9-ACAA95FA2E9E}" presName="node" presStyleLbl="node1" presStyleIdx="0" presStyleCnt="5" custScaleX="122313" custScaleY="262999" custLinFactNeighborX="-20974" custLinFactNeighborY="-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F145E0-3AC2-4A5C-9F74-353B4F89E1B5}" type="pres">
      <dgm:prSet presAssocID="{63A50BA1-5D4C-43C0-9174-E8833B30B1CE}" presName="sibTrans" presStyleCnt="0"/>
      <dgm:spPr/>
    </dgm:pt>
    <dgm:pt modelId="{1165836C-595D-4BAA-BE6B-9DCB4FD2F755}" type="pres">
      <dgm:prSet presAssocID="{9162DB87-B32B-440F-8769-6E097F572C1A}" presName="node" presStyleLbl="node1" presStyleIdx="1" presStyleCnt="5" custScaleX="117868" custScaleY="263509" custLinFactNeighborX="-1070" custLinFactNeighborY="-4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A31C7E-2997-452A-A82A-D900A8D04A37}" type="pres">
      <dgm:prSet presAssocID="{DD4538C9-062F-4699-9698-498E429A8CBD}" presName="sibTrans" presStyleCnt="0"/>
      <dgm:spPr/>
    </dgm:pt>
    <dgm:pt modelId="{9825C7AB-676C-44D4-AF0D-95B2C1824A35}" type="pres">
      <dgm:prSet presAssocID="{AD72F6DB-C244-4E29-849E-56C09254BB69}" presName="node" presStyleLbl="node1" presStyleIdx="2" presStyleCnt="5" custScaleX="122305" custScaleY="256872" custLinFactNeighborX="9043" custLinFactNeighborY="-5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AF4E4-4B07-4127-8A66-4076D6866095}" type="pres">
      <dgm:prSet presAssocID="{0F795B51-632B-4AFF-92A8-55EAEF0CAEFA}" presName="sibTrans" presStyleCnt="0"/>
      <dgm:spPr/>
    </dgm:pt>
    <dgm:pt modelId="{10090F6E-D7A8-4553-AF17-86389FA53D08}" type="pres">
      <dgm:prSet presAssocID="{BBDE641B-5644-4AD8-AB2E-D118927FB7A6}" presName="node" presStyleLbl="node1" presStyleIdx="3" presStyleCnt="5" custScaleX="118989" custScaleY="252007" custLinFactNeighborX="938" custLinFactNeighborY="-47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CAC9B6-EF2D-4FA2-896E-E80E48B69E33}" type="pres">
      <dgm:prSet presAssocID="{8D6EF22F-3F27-42C5-AFCD-336AEED25A1E}" presName="sibTrans" presStyleCnt="0"/>
      <dgm:spPr/>
    </dgm:pt>
    <dgm:pt modelId="{CC2D1174-4C86-4AFF-BD8C-477D66750F39}" type="pres">
      <dgm:prSet presAssocID="{27CCF8E5-EBA0-4089-ADC8-7EEB5AC8F499}" presName="node" presStyleLbl="node1" presStyleIdx="4" presStyleCnt="5" custScaleY="266381" custLinFactNeighborX="-4172" custLinFactNeighborY="-172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D10421-ACBF-4BBA-9FD0-620CFB2555AC}" srcId="{CBDA130A-F21B-47B6-9C90-2ED5A7DBD6D7}" destId="{5B86233F-885B-4751-87C9-ACAA95FA2E9E}" srcOrd="0" destOrd="0" parTransId="{8A9FB3B7-D19A-447D-980E-320E708D42D4}" sibTransId="{63A50BA1-5D4C-43C0-9174-E8833B30B1CE}"/>
    <dgm:cxn modelId="{5FB92F03-F127-49F5-81A8-2FAD8A9B675F}" type="presOf" srcId="{9162DB87-B32B-440F-8769-6E097F572C1A}" destId="{1165836C-595D-4BAA-BE6B-9DCB4FD2F755}" srcOrd="0" destOrd="0" presId="urn:microsoft.com/office/officeart/2005/8/layout/default"/>
    <dgm:cxn modelId="{8A8B0310-6C27-4945-953A-F24AD1BA3792}" type="presOf" srcId="{BBDE641B-5644-4AD8-AB2E-D118927FB7A6}" destId="{10090F6E-D7A8-4553-AF17-86389FA53D08}" srcOrd="0" destOrd="0" presId="urn:microsoft.com/office/officeart/2005/8/layout/default"/>
    <dgm:cxn modelId="{1F4B9758-5B0F-46B5-8437-97BA31880D29}" srcId="{CBDA130A-F21B-47B6-9C90-2ED5A7DBD6D7}" destId="{BBDE641B-5644-4AD8-AB2E-D118927FB7A6}" srcOrd="3" destOrd="0" parTransId="{1F4F8983-6ABA-437D-8E29-B98A3189ED87}" sibTransId="{8D6EF22F-3F27-42C5-AFCD-336AEED25A1E}"/>
    <dgm:cxn modelId="{27717C96-7677-4C1A-BDE7-59257443B5D2}" type="presOf" srcId="{CBDA130A-F21B-47B6-9C90-2ED5A7DBD6D7}" destId="{F5E60696-60CC-4561-BC14-3E99F88ADD33}" srcOrd="0" destOrd="0" presId="urn:microsoft.com/office/officeart/2005/8/layout/default"/>
    <dgm:cxn modelId="{6DE63CCB-F256-431F-8728-431A70404CD9}" srcId="{CBDA130A-F21B-47B6-9C90-2ED5A7DBD6D7}" destId="{27CCF8E5-EBA0-4089-ADC8-7EEB5AC8F499}" srcOrd="4" destOrd="0" parTransId="{850D1CE2-98F8-4B24-9216-3D32376BCC70}" sibTransId="{E59617DF-C03D-4642-9E31-E2580ECCB005}"/>
    <dgm:cxn modelId="{EDD82248-10D9-478A-B601-23CBB0513397}" type="presOf" srcId="{27CCF8E5-EBA0-4089-ADC8-7EEB5AC8F499}" destId="{CC2D1174-4C86-4AFF-BD8C-477D66750F39}" srcOrd="0" destOrd="0" presId="urn:microsoft.com/office/officeart/2005/8/layout/default"/>
    <dgm:cxn modelId="{48E24489-F926-4B05-93A0-976909407DBD}" srcId="{CBDA130A-F21B-47B6-9C90-2ED5A7DBD6D7}" destId="{9162DB87-B32B-440F-8769-6E097F572C1A}" srcOrd="1" destOrd="0" parTransId="{3FA7001F-D45D-4F7B-900B-93B5A5CDF01D}" sibTransId="{DD4538C9-062F-4699-9698-498E429A8CBD}"/>
    <dgm:cxn modelId="{01EE76B9-B1E2-4DAF-A1AE-766B55021DC0}" srcId="{CBDA130A-F21B-47B6-9C90-2ED5A7DBD6D7}" destId="{AD72F6DB-C244-4E29-849E-56C09254BB69}" srcOrd="2" destOrd="0" parTransId="{22329311-5995-4B78-905F-09072CE58338}" sibTransId="{0F795B51-632B-4AFF-92A8-55EAEF0CAEFA}"/>
    <dgm:cxn modelId="{74089054-89B6-4B3E-944D-3D1447DE0AB8}" type="presOf" srcId="{AD72F6DB-C244-4E29-849E-56C09254BB69}" destId="{9825C7AB-676C-44D4-AF0D-95B2C1824A35}" srcOrd="0" destOrd="0" presId="urn:microsoft.com/office/officeart/2005/8/layout/default"/>
    <dgm:cxn modelId="{C3E69DB6-DD6A-47F3-9678-DA96F8969E77}" type="presOf" srcId="{5B86233F-885B-4751-87C9-ACAA95FA2E9E}" destId="{1C373F03-A71C-474B-957E-FD01C837CBAD}" srcOrd="0" destOrd="0" presId="urn:microsoft.com/office/officeart/2005/8/layout/default"/>
    <dgm:cxn modelId="{73F42775-D128-40D8-9A90-C6D4791AF2C9}" type="presParOf" srcId="{F5E60696-60CC-4561-BC14-3E99F88ADD33}" destId="{1C373F03-A71C-474B-957E-FD01C837CBAD}" srcOrd="0" destOrd="0" presId="urn:microsoft.com/office/officeart/2005/8/layout/default"/>
    <dgm:cxn modelId="{7F87EC8A-4D8A-43FC-88DA-F59511AC013E}" type="presParOf" srcId="{F5E60696-60CC-4561-BC14-3E99F88ADD33}" destId="{81F145E0-3AC2-4A5C-9F74-353B4F89E1B5}" srcOrd="1" destOrd="0" presId="urn:microsoft.com/office/officeart/2005/8/layout/default"/>
    <dgm:cxn modelId="{5299D9D1-A429-4889-9BD6-729F8334CDF3}" type="presParOf" srcId="{F5E60696-60CC-4561-BC14-3E99F88ADD33}" destId="{1165836C-595D-4BAA-BE6B-9DCB4FD2F755}" srcOrd="2" destOrd="0" presId="urn:microsoft.com/office/officeart/2005/8/layout/default"/>
    <dgm:cxn modelId="{7D47CADC-64E8-4CE6-977D-EA4BB9EC11C9}" type="presParOf" srcId="{F5E60696-60CC-4561-BC14-3E99F88ADD33}" destId="{96A31C7E-2997-452A-A82A-D900A8D04A37}" srcOrd="3" destOrd="0" presId="urn:microsoft.com/office/officeart/2005/8/layout/default"/>
    <dgm:cxn modelId="{1C9E5E27-5013-4830-BB84-262752491961}" type="presParOf" srcId="{F5E60696-60CC-4561-BC14-3E99F88ADD33}" destId="{9825C7AB-676C-44D4-AF0D-95B2C1824A35}" srcOrd="4" destOrd="0" presId="urn:microsoft.com/office/officeart/2005/8/layout/default"/>
    <dgm:cxn modelId="{71A4D2A4-3FE7-40C8-8D85-B3CB9BE6112F}" type="presParOf" srcId="{F5E60696-60CC-4561-BC14-3E99F88ADD33}" destId="{F2AAF4E4-4B07-4127-8A66-4076D6866095}" srcOrd="5" destOrd="0" presId="urn:microsoft.com/office/officeart/2005/8/layout/default"/>
    <dgm:cxn modelId="{44BDC841-6530-48D8-875A-61071C1C7F37}" type="presParOf" srcId="{F5E60696-60CC-4561-BC14-3E99F88ADD33}" destId="{10090F6E-D7A8-4553-AF17-86389FA53D08}" srcOrd="6" destOrd="0" presId="urn:microsoft.com/office/officeart/2005/8/layout/default"/>
    <dgm:cxn modelId="{C680BAF1-03A1-4AA9-BFA1-51637B8F728F}" type="presParOf" srcId="{F5E60696-60CC-4561-BC14-3E99F88ADD33}" destId="{1ACAC9B6-EF2D-4FA2-896E-E80E48B69E33}" srcOrd="7" destOrd="0" presId="urn:microsoft.com/office/officeart/2005/8/layout/default"/>
    <dgm:cxn modelId="{3C2FBB60-96C2-492F-9770-FDB456563244}" type="presParOf" srcId="{F5E60696-60CC-4561-BC14-3E99F88ADD33}" destId="{CC2D1174-4C86-4AFF-BD8C-477D66750F3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A3EE37-3008-4E83-8319-B27B9C5995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1987D-9C25-4777-B086-5D5307E00A1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административных взысканий, наложенных по итогам проверок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8738B-6A5E-447D-9431-35959154BC64}" type="parTrans" cxnId="{2E9CCFAE-F60A-4887-82D8-6EF075CF08B3}">
      <dgm:prSet/>
      <dgm:spPr/>
      <dgm:t>
        <a:bodyPr/>
        <a:lstStyle/>
        <a:p>
          <a:endParaRPr lang="ru-RU"/>
        </a:p>
      </dgm:t>
    </dgm:pt>
    <dgm:pt modelId="{B99628A2-5830-4957-A20E-9A9499E58171}" type="sibTrans" cxnId="{2E9CCFAE-F60A-4887-82D8-6EF075CF08B3}">
      <dgm:prSet/>
      <dgm:spPr/>
      <dgm:t>
        <a:bodyPr/>
        <a:lstStyle/>
        <a:p>
          <a:endParaRPr lang="ru-RU"/>
        </a:p>
      </dgm:t>
    </dgm:pt>
    <dgm:pt modelId="{7B72C5BD-2F40-4EC7-8E1F-E3FFA4374FDB}">
      <dgm:prSet phldrT="[Текст]" custT="1"/>
      <dgm:spPr/>
      <dgm:t>
        <a:bodyPr/>
        <a:lstStyle/>
        <a:p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ед.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46790-08A2-42AE-BE0D-45F2FA7ED645}" type="parTrans" cxnId="{62B9701A-EFA2-4A7D-9FCD-3EE3DEE8CF43}">
      <dgm:prSet/>
      <dgm:spPr/>
      <dgm:t>
        <a:bodyPr/>
        <a:lstStyle/>
        <a:p>
          <a:endParaRPr lang="ru-RU"/>
        </a:p>
      </dgm:t>
    </dgm:pt>
    <dgm:pt modelId="{C9B11428-B48C-4D2B-8A2A-16A94EFEC3E7}" type="sibTrans" cxnId="{62B9701A-EFA2-4A7D-9FCD-3EE3DEE8CF43}">
      <dgm:prSet/>
      <dgm:spPr/>
      <dgm:t>
        <a:bodyPr/>
        <a:lstStyle/>
        <a:p>
          <a:endParaRPr lang="ru-RU"/>
        </a:p>
      </dgm:t>
    </dgm:pt>
    <dgm:pt modelId="{B61F7789-DAA6-4F3F-9538-47CCA5E17E34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Общая сумма наложенных административных штрафов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8B6CE7-E7CE-4AD2-A514-13B0DC7CC87E}" type="parTrans" cxnId="{90CB0239-65FB-46C2-9377-44F87CEB86AA}">
      <dgm:prSet/>
      <dgm:spPr/>
      <dgm:t>
        <a:bodyPr/>
        <a:lstStyle/>
        <a:p>
          <a:endParaRPr lang="ru-RU"/>
        </a:p>
      </dgm:t>
    </dgm:pt>
    <dgm:pt modelId="{92FE98AA-403C-4CCB-AE51-0F0B5851C322}" type="sibTrans" cxnId="{90CB0239-65FB-46C2-9377-44F87CEB86AA}">
      <dgm:prSet/>
      <dgm:spPr/>
      <dgm:t>
        <a:bodyPr/>
        <a:lstStyle/>
        <a:p>
          <a:endParaRPr lang="ru-RU"/>
        </a:p>
      </dgm:t>
    </dgm:pt>
    <dgm:pt modelId="{DD6DCC2D-F98F-4A5B-A613-DEDFE62AD4E2}">
      <dgm:prSet phldrT="[Текст]" custT="1"/>
      <dgm:spPr/>
      <dgm:t>
        <a:bodyPr/>
        <a:lstStyle/>
        <a:p>
          <a:r>
            <a:rPr lang="ru-RU" sz="36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130 </a:t>
          </a:r>
          <a:r>
            <a:rPr lang="en-US" sz="36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000</a:t>
          </a:r>
          <a:r>
            <a:rPr lang="ru-RU" sz="36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рублей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953C15-8E1D-4D32-92A0-0D49C758FC26}" type="parTrans" cxnId="{50190E36-517B-48FB-AD3B-21751D46087A}">
      <dgm:prSet/>
      <dgm:spPr/>
      <dgm:t>
        <a:bodyPr/>
        <a:lstStyle/>
        <a:p>
          <a:endParaRPr lang="ru-RU"/>
        </a:p>
      </dgm:t>
    </dgm:pt>
    <dgm:pt modelId="{A1EC9B8F-F5B5-4672-BAF4-AF0DEA0FA42F}" type="sibTrans" cxnId="{50190E36-517B-48FB-AD3B-21751D46087A}">
      <dgm:prSet/>
      <dgm:spPr/>
      <dgm:t>
        <a:bodyPr/>
        <a:lstStyle/>
        <a:p>
          <a:endParaRPr lang="ru-RU"/>
        </a:p>
      </dgm:t>
    </dgm:pt>
    <dgm:pt modelId="{8B233CD6-B683-417E-B3F5-48B3DAE91BEF}" type="pres">
      <dgm:prSet presAssocID="{E8A3EE37-3008-4E83-8319-B27B9C5995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63C00A-01B2-4C99-804B-94EFB953FEB0}" type="pres">
      <dgm:prSet presAssocID="{2061987D-9C25-4777-B086-5D5307E00A1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68431-0FA6-470C-90F4-4938B14BC2D7}" type="pres">
      <dgm:prSet presAssocID="{2061987D-9C25-4777-B086-5D5307E00A1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6C8C6A-E11B-488C-82A6-DB5E9BB73F48}" type="pres">
      <dgm:prSet presAssocID="{B61F7789-DAA6-4F3F-9538-47CCA5E17E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AAC2D-4BCD-4416-A373-9194A887CC30}" type="pres">
      <dgm:prSet presAssocID="{B61F7789-DAA6-4F3F-9538-47CCA5E17E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190E36-517B-48FB-AD3B-21751D46087A}" srcId="{B61F7789-DAA6-4F3F-9538-47CCA5E17E34}" destId="{DD6DCC2D-F98F-4A5B-A613-DEDFE62AD4E2}" srcOrd="0" destOrd="0" parTransId="{B8953C15-8E1D-4D32-92A0-0D49C758FC26}" sibTransId="{A1EC9B8F-F5B5-4672-BAF4-AF0DEA0FA42F}"/>
    <dgm:cxn modelId="{D14768E2-6330-42FF-886B-5FE5C0A1DFF8}" type="presOf" srcId="{E8A3EE37-3008-4E83-8319-B27B9C5995D4}" destId="{8B233CD6-B683-417E-B3F5-48B3DAE91BEF}" srcOrd="0" destOrd="0" presId="urn:microsoft.com/office/officeart/2005/8/layout/vList2"/>
    <dgm:cxn modelId="{ECC2FAD6-4220-4A88-A9B0-67A2F43555A3}" type="presOf" srcId="{B61F7789-DAA6-4F3F-9538-47CCA5E17E34}" destId="{CF6C8C6A-E11B-488C-82A6-DB5E9BB73F48}" srcOrd="0" destOrd="0" presId="urn:microsoft.com/office/officeart/2005/8/layout/vList2"/>
    <dgm:cxn modelId="{A63644AE-8A2B-4A99-89A1-B7FA69BF6FE5}" type="presOf" srcId="{7B72C5BD-2F40-4EC7-8E1F-E3FFA4374FDB}" destId="{8D868431-0FA6-470C-90F4-4938B14BC2D7}" srcOrd="0" destOrd="0" presId="urn:microsoft.com/office/officeart/2005/8/layout/vList2"/>
    <dgm:cxn modelId="{2E9CCFAE-F60A-4887-82D8-6EF075CF08B3}" srcId="{E8A3EE37-3008-4E83-8319-B27B9C5995D4}" destId="{2061987D-9C25-4777-B086-5D5307E00A15}" srcOrd="0" destOrd="0" parTransId="{BF58738B-6A5E-447D-9431-35959154BC64}" sibTransId="{B99628A2-5830-4957-A20E-9A9499E58171}"/>
    <dgm:cxn modelId="{F7E45836-0F9D-4CB1-9F55-D6E085D2ACB1}" type="presOf" srcId="{DD6DCC2D-F98F-4A5B-A613-DEDFE62AD4E2}" destId="{470AAC2D-4BCD-4416-A373-9194A887CC30}" srcOrd="0" destOrd="0" presId="urn:microsoft.com/office/officeart/2005/8/layout/vList2"/>
    <dgm:cxn modelId="{62B9701A-EFA2-4A7D-9FCD-3EE3DEE8CF43}" srcId="{2061987D-9C25-4777-B086-5D5307E00A15}" destId="{7B72C5BD-2F40-4EC7-8E1F-E3FFA4374FDB}" srcOrd="0" destOrd="0" parTransId="{7C046790-08A2-42AE-BE0D-45F2FA7ED645}" sibTransId="{C9B11428-B48C-4D2B-8A2A-16A94EFEC3E7}"/>
    <dgm:cxn modelId="{F517A0BC-9833-4813-B313-ABD37B7E0601}" type="presOf" srcId="{2061987D-9C25-4777-B086-5D5307E00A15}" destId="{E563C00A-01B2-4C99-804B-94EFB953FEB0}" srcOrd="0" destOrd="0" presId="urn:microsoft.com/office/officeart/2005/8/layout/vList2"/>
    <dgm:cxn modelId="{90CB0239-65FB-46C2-9377-44F87CEB86AA}" srcId="{E8A3EE37-3008-4E83-8319-B27B9C5995D4}" destId="{B61F7789-DAA6-4F3F-9538-47CCA5E17E34}" srcOrd="1" destOrd="0" parTransId="{5B8B6CE7-E7CE-4AD2-A514-13B0DC7CC87E}" sibTransId="{92FE98AA-403C-4CCB-AE51-0F0B5851C322}"/>
    <dgm:cxn modelId="{6CEB9564-8844-4DD9-93DC-9BD157741333}" type="presParOf" srcId="{8B233CD6-B683-417E-B3F5-48B3DAE91BEF}" destId="{E563C00A-01B2-4C99-804B-94EFB953FEB0}" srcOrd="0" destOrd="0" presId="urn:microsoft.com/office/officeart/2005/8/layout/vList2"/>
    <dgm:cxn modelId="{90CED776-CED0-4DE1-B57B-3E87D1A4E96C}" type="presParOf" srcId="{8B233CD6-B683-417E-B3F5-48B3DAE91BEF}" destId="{8D868431-0FA6-470C-90F4-4938B14BC2D7}" srcOrd="1" destOrd="0" presId="urn:microsoft.com/office/officeart/2005/8/layout/vList2"/>
    <dgm:cxn modelId="{8B97A543-1D3C-4B46-9881-34FF1CF8F9EB}" type="presParOf" srcId="{8B233CD6-B683-417E-B3F5-48B3DAE91BEF}" destId="{CF6C8C6A-E11B-488C-82A6-DB5E9BB73F48}" srcOrd="2" destOrd="0" presId="urn:microsoft.com/office/officeart/2005/8/layout/vList2"/>
    <dgm:cxn modelId="{E71A13F7-B1D8-4302-9C7C-A09D4F018DF3}" type="presParOf" srcId="{8B233CD6-B683-417E-B3F5-48B3DAE91BEF}" destId="{470AAC2D-4BCD-4416-A373-9194A887CC3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95553E-0E64-4DC9-B4A5-B4DF414D429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A17CEE-E3F8-4DBB-82A9-090DB710E6B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 2, 3, 4 статьи 14.1 КоАП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30 000 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рублей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33B52C-40D3-4975-B6D1-77B1F189E07D}" type="parTrans" cxnId="{6C084C6A-9BBB-4D89-9055-042257138AE0}">
      <dgm:prSet/>
      <dgm:spPr/>
      <dgm:t>
        <a:bodyPr/>
        <a:lstStyle/>
        <a:p>
          <a:endParaRPr lang="ru-RU"/>
        </a:p>
      </dgm:t>
    </dgm:pt>
    <dgm:pt modelId="{1BA16645-F1E3-4B73-B575-C110438B947E}" type="sibTrans" cxnId="{6C084C6A-9BBB-4D89-9055-042257138AE0}">
      <dgm:prSet/>
      <dgm:spPr/>
      <dgm:t>
        <a:bodyPr/>
        <a:lstStyle/>
        <a:p>
          <a:endParaRPr lang="ru-RU"/>
        </a:p>
      </dgm:t>
    </dgm:pt>
    <dgm:pt modelId="{3A589008-BF2A-4CF4-BED9-788595A8E38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Статья 9.4 КоАП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100 000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рублей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87B649-D94C-4BA8-BE09-BB5E7EFAD3D6}" type="parTrans" cxnId="{19AB6DE8-B47A-4DEB-ABED-7FCF1F393F77}">
      <dgm:prSet/>
      <dgm:spPr/>
      <dgm:t>
        <a:bodyPr/>
        <a:lstStyle/>
        <a:p>
          <a:endParaRPr lang="ru-RU"/>
        </a:p>
      </dgm:t>
    </dgm:pt>
    <dgm:pt modelId="{179BC05E-90ED-4B1C-BED2-1B29EA667646}" type="sibTrans" cxnId="{19AB6DE8-B47A-4DEB-ABED-7FCF1F393F77}">
      <dgm:prSet/>
      <dgm:spPr/>
      <dgm:t>
        <a:bodyPr/>
        <a:lstStyle/>
        <a:p>
          <a:endParaRPr lang="ru-RU"/>
        </a:p>
      </dgm:t>
    </dgm:pt>
    <dgm:pt modelId="{5A70752F-0463-4ADA-9C97-A975A9746DE7}" type="pres">
      <dgm:prSet presAssocID="{8E95553E-0E64-4DC9-B4A5-B4DF414D42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51765A-0141-4E2A-8B8C-68A3714959B5}" type="pres">
      <dgm:prSet presAssocID="{F9A17CEE-E3F8-4DBB-82A9-090DB710E6BD}" presName="parentLin" presStyleCnt="0"/>
      <dgm:spPr/>
    </dgm:pt>
    <dgm:pt modelId="{7BC21007-24BB-4D6A-906D-9D019E54E130}" type="pres">
      <dgm:prSet presAssocID="{F9A17CEE-E3F8-4DBB-82A9-090DB710E6B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6EE62144-5E30-4C6F-8023-651F73A9BA2F}" type="pres">
      <dgm:prSet presAssocID="{F9A17CEE-E3F8-4DBB-82A9-090DB710E6BD}" presName="parentText" presStyleLbl="node1" presStyleIdx="0" presStyleCnt="2" custScaleX="130375" custScaleY="120386" custLinFactNeighborX="-81134" custLinFactNeighborY="-911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51DAF-FF7F-4E37-8642-C6FBB7DC4236}" type="pres">
      <dgm:prSet presAssocID="{F9A17CEE-E3F8-4DBB-82A9-090DB710E6BD}" presName="negativeSpace" presStyleCnt="0"/>
      <dgm:spPr/>
    </dgm:pt>
    <dgm:pt modelId="{DC50DE3E-096B-4C90-9A64-57577D891C6E}" type="pres">
      <dgm:prSet presAssocID="{F9A17CEE-E3F8-4DBB-82A9-090DB710E6BD}" presName="childText" presStyleLbl="conFgAcc1" presStyleIdx="0" presStyleCnt="2" custScaleY="205927" custLinFactY="-2265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CB093-2E57-4BD2-9672-FD19E845FE19}" type="pres">
      <dgm:prSet presAssocID="{1BA16645-F1E3-4B73-B575-C110438B947E}" presName="spaceBetweenRectangles" presStyleCnt="0"/>
      <dgm:spPr/>
    </dgm:pt>
    <dgm:pt modelId="{CA44E63F-DF0C-4D09-AF57-DD3D829CB955}" type="pres">
      <dgm:prSet presAssocID="{3A589008-BF2A-4CF4-BED9-788595A8E386}" presName="parentLin" presStyleCnt="0"/>
      <dgm:spPr/>
    </dgm:pt>
    <dgm:pt modelId="{BE15DCCB-9CD1-4165-85A3-9A60924C1AA9}" type="pres">
      <dgm:prSet presAssocID="{3A589008-BF2A-4CF4-BED9-788595A8E386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E745642-6D98-4EA0-B2E4-EA2CC2D7ABBA}" type="pres">
      <dgm:prSet presAssocID="{3A589008-BF2A-4CF4-BED9-788595A8E386}" presName="parentText" presStyleLbl="node1" presStyleIdx="1" presStyleCnt="2" custScaleX="130494" custLinFactNeighborX="-87122" custLinFactNeighborY="-654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4B99E-C229-4DB1-9264-7D16A207901E}" type="pres">
      <dgm:prSet presAssocID="{3A589008-BF2A-4CF4-BED9-788595A8E386}" presName="negativeSpace" presStyleCnt="0"/>
      <dgm:spPr/>
    </dgm:pt>
    <dgm:pt modelId="{8DA1FA6E-3E5D-451A-855F-C71DF0999D56}" type="pres">
      <dgm:prSet presAssocID="{3A589008-BF2A-4CF4-BED9-788595A8E386}" presName="childText" presStyleLbl="conFgAcc1" presStyleIdx="1" presStyleCnt="2" custScaleY="196211" custLinFactY="-44149" custLinFactNeighborY="-100000">
        <dgm:presLayoutVars>
          <dgm:bulletEnabled val="1"/>
        </dgm:presLayoutVars>
      </dgm:prSet>
      <dgm:spPr/>
    </dgm:pt>
  </dgm:ptLst>
  <dgm:cxnLst>
    <dgm:cxn modelId="{5575D768-BC83-4197-A40C-51DDA8CCCC49}" type="presOf" srcId="{8E95553E-0E64-4DC9-B4A5-B4DF414D429D}" destId="{5A70752F-0463-4ADA-9C97-A975A9746DE7}" srcOrd="0" destOrd="0" presId="urn:microsoft.com/office/officeart/2005/8/layout/list1"/>
    <dgm:cxn modelId="{739EBA8A-9A23-429D-8D3A-EE7D0A486BAF}" type="presOf" srcId="{3A589008-BF2A-4CF4-BED9-788595A8E386}" destId="{BE15DCCB-9CD1-4165-85A3-9A60924C1AA9}" srcOrd="0" destOrd="0" presId="urn:microsoft.com/office/officeart/2005/8/layout/list1"/>
    <dgm:cxn modelId="{E5943DD3-510A-4E45-9A51-E34A9FDA0EEF}" type="presOf" srcId="{3A589008-BF2A-4CF4-BED9-788595A8E386}" destId="{BE745642-6D98-4EA0-B2E4-EA2CC2D7ABBA}" srcOrd="1" destOrd="0" presId="urn:microsoft.com/office/officeart/2005/8/layout/list1"/>
    <dgm:cxn modelId="{955834E6-D574-4388-A307-28465D415F81}" type="presOf" srcId="{F9A17CEE-E3F8-4DBB-82A9-090DB710E6BD}" destId="{7BC21007-24BB-4D6A-906D-9D019E54E130}" srcOrd="0" destOrd="0" presId="urn:microsoft.com/office/officeart/2005/8/layout/list1"/>
    <dgm:cxn modelId="{19AB6DE8-B47A-4DEB-ABED-7FCF1F393F77}" srcId="{8E95553E-0E64-4DC9-B4A5-B4DF414D429D}" destId="{3A589008-BF2A-4CF4-BED9-788595A8E386}" srcOrd="1" destOrd="0" parTransId="{4687B649-D94C-4BA8-BE09-BB5E7EFAD3D6}" sibTransId="{179BC05E-90ED-4B1C-BED2-1B29EA667646}"/>
    <dgm:cxn modelId="{FA8DC3A1-7C70-4803-A7BC-0338D96496EB}" type="presOf" srcId="{F9A17CEE-E3F8-4DBB-82A9-090DB710E6BD}" destId="{6EE62144-5E30-4C6F-8023-651F73A9BA2F}" srcOrd="1" destOrd="0" presId="urn:microsoft.com/office/officeart/2005/8/layout/list1"/>
    <dgm:cxn modelId="{6C084C6A-9BBB-4D89-9055-042257138AE0}" srcId="{8E95553E-0E64-4DC9-B4A5-B4DF414D429D}" destId="{F9A17CEE-E3F8-4DBB-82A9-090DB710E6BD}" srcOrd="0" destOrd="0" parTransId="{B433B52C-40D3-4975-B6D1-77B1F189E07D}" sibTransId="{1BA16645-F1E3-4B73-B575-C110438B947E}"/>
    <dgm:cxn modelId="{C473B69C-FCB5-4C06-BAC4-EE340FB41023}" type="presParOf" srcId="{5A70752F-0463-4ADA-9C97-A975A9746DE7}" destId="{9C51765A-0141-4E2A-8B8C-68A3714959B5}" srcOrd="0" destOrd="0" presId="urn:microsoft.com/office/officeart/2005/8/layout/list1"/>
    <dgm:cxn modelId="{808E9C65-E404-44A0-A25A-0B759DCED170}" type="presParOf" srcId="{9C51765A-0141-4E2A-8B8C-68A3714959B5}" destId="{7BC21007-24BB-4D6A-906D-9D019E54E130}" srcOrd="0" destOrd="0" presId="urn:microsoft.com/office/officeart/2005/8/layout/list1"/>
    <dgm:cxn modelId="{A72A1CE4-CB0C-482F-ADAC-116EA7DC5C48}" type="presParOf" srcId="{9C51765A-0141-4E2A-8B8C-68A3714959B5}" destId="{6EE62144-5E30-4C6F-8023-651F73A9BA2F}" srcOrd="1" destOrd="0" presId="urn:microsoft.com/office/officeart/2005/8/layout/list1"/>
    <dgm:cxn modelId="{5BD6DAA0-1CCE-44E4-B8F6-5EB1561AAB06}" type="presParOf" srcId="{5A70752F-0463-4ADA-9C97-A975A9746DE7}" destId="{50151DAF-FF7F-4E37-8642-C6FBB7DC4236}" srcOrd="1" destOrd="0" presId="urn:microsoft.com/office/officeart/2005/8/layout/list1"/>
    <dgm:cxn modelId="{CC6F4E10-D0D3-4F2B-B81C-3B5EBE8D82FA}" type="presParOf" srcId="{5A70752F-0463-4ADA-9C97-A975A9746DE7}" destId="{DC50DE3E-096B-4C90-9A64-57577D891C6E}" srcOrd="2" destOrd="0" presId="urn:microsoft.com/office/officeart/2005/8/layout/list1"/>
    <dgm:cxn modelId="{2DADF695-BE6D-43D0-A7BA-6283E9383397}" type="presParOf" srcId="{5A70752F-0463-4ADA-9C97-A975A9746DE7}" destId="{D3ACB093-2E57-4BD2-9672-FD19E845FE19}" srcOrd="3" destOrd="0" presId="urn:microsoft.com/office/officeart/2005/8/layout/list1"/>
    <dgm:cxn modelId="{FE55BD26-4EFC-47FC-B0D7-27B22C783DB6}" type="presParOf" srcId="{5A70752F-0463-4ADA-9C97-A975A9746DE7}" destId="{CA44E63F-DF0C-4D09-AF57-DD3D829CB955}" srcOrd="4" destOrd="0" presId="urn:microsoft.com/office/officeart/2005/8/layout/list1"/>
    <dgm:cxn modelId="{82097BDB-44DD-405E-9CF1-1754A0EA6851}" type="presParOf" srcId="{CA44E63F-DF0C-4D09-AF57-DD3D829CB955}" destId="{BE15DCCB-9CD1-4165-85A3-9A60924C1AA9}" srcOrd="0" destOrd="0" presId="urn:microsoft.com/office/officeart/2005/8/layout/list1"/>
    <dgm:cxn modelId="{44BC4D67-07C6-432F-8F8D-CB7880BB6CE7}" type="presParOf" srcId="{CA44E63F-DF0C-4D09-AF57-DD3D829CB955}" destId="{BE745642-6D98-4EA0-B2E4-EA2CC2D7ABBA}" srcOrd="1" destOrd="0" presId="urn:microsoft.com/office/officeart/2005/8/layout/list1"/>
    <dgm:cxn modelId="{BEC0A138-B463-4B62-8D49-6B93BB4C8BDC}" type="presParOf" srcId="{5A70752F-0463-4ADA-9C97-A975A9746DE7}" destId="{A444B99E-C229-4DB1-9264-7D16A207901E}" srcOrd="5" destOrd="0" presId="urn:microsoft.com/office/officeart/2005/8/layout/list1"/>
    <dgm:cxn modelId="{F7882F56-1A5E-4760-8829-F7C3162F5B12}" type="presParOf" srcId="{5A70752F-0463-4ADA-9C97-A975A9746DE7}" destId="{8DA1FA6E-3E5D-451A-855F-C71DF0999D5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A3EE37-3008-4E83-8319-B27B9C5995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1987D-9C25-4777-B086-5D5307E00A1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лицензии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8738B-6A5E-447D-9431-35959154BC64}" type="parTrans" cxnId="{2E9CCFAE-F60A-4887-82D8-6EF075CF08B3}">
      <dgm:prSet/>
      <dgm:spPr/>
      <dgm:t>
        <a:bodyPr/>
        <a:lstStyle/>
        <a:p>
          <a:endParaRPr lang="ru-RU"/>
        </a:p>
      </dgm:t>
    </dgm:pt>
    <dgm:pt modelId="{B99628A2-5830-4957-A20E-9A9499E58171}" type="sibTrans" cxnId="{2E9CCFAE-F60A-4887-82D8-6EF075CF08B3}">
      <dgm:prSet/>
      <dgm:spPr/>
      <dgm:t>
        <a:bodyPr/>
        <a:lstStyle/>
        <a:p>
          <a:endParaRPr lang="ru-RU"/>
        </a:p>
      </dgm:t>
    </dgm:pt>
    <dgm:pt modelId="{7B72C5BD-2F40-4EC7-8E1F-E3FFA4374FDB}">
      <dgm:prSet phldrT="[Текст]" custT="1"/>
      <dgm:spPr/>
      <dgm:t>
        <a:bodyPr/>
        <a:lstStyle/>
        <a:p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1 673 000 руб.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46790-08A2-42AE-BE0D-45F2FA7ED645}" type="parTrans" cxnId="{62B9701A-EFA2-4A7D-9FCD-3EE3DEE8CF43}">
      <dgm:prSet/>
      <dgm:spPr/>
      <dgm:t>
        <a:bodyPr/>
        <a:lstStyle/>
        <a:p>
          <a:endParaRPr lang="ru-RU"/>
        </a:p>
      </dgm:t>
    </dgm:pt>
    <dgm:pt modelId="{C9B11428-B48C-4D2B-8A2A-16A94EFEC3E7}" type="sibTrans" cxnId="{62B9701A-EFA2-4A7D-9FCD-3EE3DEE8CF43}">
      <dgm:prSet/>
      <dgm:spPr/>
      <dgm:t>
        <a:bodyPr/>
        <a:lstStyle/>
        <a:p>
          <a:endParaRPr lang="ru-RU"/>
        </a:p>
      </dgm:t>
    </dgm:pt>
    <dgm:pt modelId="{B61F7789-DAA6-4F3F-9538-47CCA5E17E34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Переоформление лицензии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8B6CE7-E7CE-4AD2-A514-13B0DC7CC87E}" type="parTrans" cxnId="{90CB0239-65FB-46C2-9377-44F87CEB86AA}">
      <dgm:prSet/>
      <dgm:spPr/>
      <dgm:t>
        <a:bodyPr/>
        <a:lstStyle/>
        <a:p>
          <a:endParaRPr lang="ru-RU"/>
        </a:p>
      </dgm:t>
    </dgm:pt>
    <dgm:pt modelId="{92FE98AA-403C-4CCB-AE51-0F0B5851C322}" type="sibTrans" cxnId="{90CB0239-65FB-46C2-9377-44F87CEB86AA}">
      <dgm:prSet/>
      <dgm:spPr/>
      <dgm:t>
        <a:bodyPr/>
        <a:lstStyle/>
        <a:p>
          <a:endParaRPr lang="ru-RU"/>
        </a:p>
      </dgm:t>
    </dgm:pt>
    <dgm:pt modelId="{DD6DCC2D-F98F-4A5B-A613-DEDFE62AD4E2}">
      <dgm:prSet phldrT="[Текст]" custT="1"/>
      <dgm:spPr/>
      <dgm:t>
        <a:bodyPr/>
        <a:lstStyle/>
        <a:p>
          <a:r>
            <a:rPr lang="ru-RU" sz="36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20 800 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руб.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953C15-8E1D-4D32-92A0-0D49C758FC26}" type="parTrans" cxnId="{50190E36-517B-48FB-AD3B-21751D46087A}">
      <dgm:prSet/>
      <dgm:spPr/>
      <dgm:t>
        <a:bodyPr/>
        <a:lstStyle/>
        <a:p>
          <a:endParaRPr lang="ru-RU"/>
        </a:p>
      </dgm:t>
    </dgm:pt>
    <dgm:pt modelId="{A1EC9B8F-F5B5-4672-BAF4-AF0DEA0FA42F}" type="sibTrans" cxnId="{50190E36-517B-48FB-AD3B-21751D46087A}">
      <dgm:prSet/>
      <dgm:spPr/>
      <dgm:t>
        <a:bodyPr/>
        <a:lstStyle/>
        <a:p>
          <a:endParaRPr lang="ru-RU"/>
        </a:p>
      </dgm:t>
    </dgm:pt>
    <dgm:pt modelId="{8B233CD6-B683-417E-B3F5-48B3DAE91BEF}" type="pres">
      <dgm:prSet presAssocID="{E8A3EE37-3008-4E83-8319-B27B9C5995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63C00A-01B2-4C99-804B-94EFB953FEB0}" type="pres">
      <dgm:prSet presAssocID="{2061987D-9C25-4777-B086-5D5307E00A1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68431-0FA6-470C-90F4-4938B14BC2D7}" type="pres">
      <dgm:prSet presAssocID="{2061987D-9C25-4777-B086-5D5307E00A1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6C8C6A-E11B-488C-82A6-DB5E9BB73F48}" type="pres">
      <dgm:prSet presAssocID="{B61F7789-DAA6-4F3F-9538-47CCA5E17E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AAC2D-4BCD-4416-A373-9194A887CC30}" type="pres">
      <dgm:prSet presAssocID="{B61F7789-DAA6-4F3F-9538-47CCA5E17E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190E36-517B-48FB-AD3B-21751D46087A}" srcId="{B61F7789-DAA6-4F3F-9538-47CCA5E17E34}" destId="{DD6DCC2D-F98F-4A5B-A613-DEDFE62AD4E2}" srcOrd="0" destOrd="0" parTransId="{B8953C15-8E1D-4D32-92A0-0D49C758FC26}" sibTransId="{A1EC9B8F-F5B5-4672-BAF4-AF0DEA0FA42F}"/>
    <dgm:cxn modelId="{D14768E2-6330-42FF-886B-5FE5C0A1DFF8}" type="presOf" srcId="{E8A3EE37-3008-4E83-8319-B27B9C5995D4}" destId="{8B233CD6-B683-417E-B3F5-48B3DAE91BEF}" srcOrd="0" destOrd="0" presId="urn:microsoft.com/office/officeart/2005/8/layout/vList2"/>
    <dgm:cxn modelId="{ECC2FAD6-4220-4A88-A9B0-67A2F43555A3}" type="presOf" srcId="{B61F7789-DAA6-4F3F-9538-47CCA5E17E34}" destId="{CF6C8C6A-E11B-488C-82A6-DB5E9BB73F48}" srcOrd="0" destOrd="0" presId="urn:microsoft.com/office/officeart/2005/8/layout/vList2"/>
    <dgm:cxn modelId="{A63644AE-8A2B-4A99-89A1-B7FA69BF6FE5}" type="presOf" srcId="{7B72C5BD-2F40-4EC7-8E1F-E3FFA4374FDB}" destId="{8D868431-0FA6-470C-90F4-4938B14BC2D7}" srcOrd="0" destOrd="0" presId="urn:microsoft.com/office/officeart/2005/8/layout/vList2"/>
    <dgm:cxn modelId="{2E9CCFAE-F60A-4887-82D8-6EF075CF08B3}" srcId="{E8A3EE37-3008-4E83-8319-B27B9C5995D4}" destId="{2061987D-9C25-4777-B086-5D5307E00A15}" srcOrd="0" destOrd="0" parTransId="{BF58738B-6A5E-447D-9431-35959154BC64}" sibTransId="{B99628A2-5830-4957-A20E-9A9499E58171}"/>
    <dgm:cxn modelId="{F7E45836-0F9D-4CB1-9F55-D6E085D2ACB1}" type="presOf" srcId="{DD6DCC2D-F98F-4A5B-A613-DEDFE62AD4E2}" destId="{470AAC2D-4BCD-4416-A373-9194A887CC30}" srcOrd="0" destOrd="0" presId="urn:microsoft.com/office/officeart/2005/8/layout/vList2"/>
    <dgm:cxn modelId="{62B9701A-EFA2-4A7D-9FCD-3EE3DEE8CF43}" srcId="{2061987D-9C25-4777-B086-5D5307E00A15}" destId="{7B72C5BD-2F40-4EC7-8E1F-E3FFA4374FDB}" srcOrd="0" destOrd="0" parTransId="{7C046790-08A2-42AE-BE0D-45F2FA7ED645}" sibTransId="{C9B11428-B48C-4D2B-8A2A-16A94EFEC3E7}"/>
    <dgm:cxn modelId="{F517A0BC-9833-4813-B313-ABD37B7E0601}" type="presOf" srcId="{2061987D-9C25-4777-B086-5D5307E00A15}" destId="{E563C00A-01B2-4C99-804B-94EFB953FEB0}" srcOrd="0" destOrd="0" presId="urn:microsoft.com/office/officeart/2005/8/layout/vList2"/>
    <dgm:cxn modelId="{90CB0239-65FB-46C2-9377-44F87CEB86AA}" srcId="{E8A3EE37-3008-4E83-8319-B27B9C5995D4}" destId="{B61F7789-DAA6-4F3F-9538-47CCA5E17E34}" srcOrd="1" destOrd="0" parTransId="{5B8B6CE7-E7CE-4AD2-A514-13B0DC7CC87E}" sibTransId="{92FE98AA-403C-4CCB-AE51-0F0B5851C322}"/>
    <dgm:cxn modelId="{6CEB9564-8844-4DD9-93DC-9BD157741333}" type="presParOf" srcId="{8B233CD6-B683-417E-B3F5-48B3DAE91BEF}" destId="{E563C00A-01B2-4C99-804B-94EFB953FEB0}" srcOrd="0" destOrd="0" presId="urn:microsoft.com/office/officeart/2005/8/layout/vList2"/>
    <dgm:cxn modelId="{90CED776-CED0-4DE1-B57B-3E87D1A4E96C}" type="presParOf" srcId="{8B233CD6-B683-417E-B3F5-48B3DAE91BEF}" destId="{8D868431-0FA6-470C-90F4-4938B14BC2D7}" srcOrd="1" destOrd="0" presId="urn:microsoft.com/office/officeart/2005/8/layout/vList2"/>
    <dgm:cxn modelId="{8B97A543-1D3C-4B46-9881-34FF1CF8F9EB}" type="presParOf" srcId="{8B233CD6-B683-417E-B3F5-48B3DAE91BEF}" destId="{CF6C8C6A-E11B-488C-82A6-DB5E9BB73F48}" srcOrd="2" destOrd="0" presId="urn:microsoft.com/office/officeart/2005/8/layout/vList2"/>
    <dgm:cxn modelId="{E71A13F7-B1D8-4302-9C7C-A09D4F018DF3}" type="presParOf" srcId="{8B233CD6-B683-417E-B3F5-48B3DAE91BEF}" destId="{470AAC2D-4BCD-4416-A373-9194A887CC3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73F03-A71C-474B-957E-FD01C837CBAD}">
      <dsp:nvSpPr>
        <dsp:cNvPr id="0" name=""/>
        <dsp:cNvSpPr/>
      </dsp:nvSpPr>
      <dsp:spPr>
        <a:xfrm>
          <a:off x="404153" y="204143"/>
          <a:ext cx="1418285" cy="182976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строящихся (реконструируемых) объектов капитального строительства, подлежащих надзору: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4153" y="204143"/>
        <a:ext cx="1418285" cy="1829769"/>
      </dsp:txXfrm>
    </dsp:sp>
    <dsp:sp modelId="{1165836C-595D-4BAA-BE6B-9DCB4FD2F755}">
      <dsp:nvSpPr>
        <dsp:cNvPr id="0" name=""/>
        <dsp:cNvSpPr/>
      </dsp:nvSpPr>
      <dsp:spPr>
        <a:xfrm>
          <a:off x="2169192" y="173155"/>
          <a:ext cx="1366743" cy="183331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объектов капитального строительства, в отношении которых были проведены проверки: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9192" y="173155"/>
        <a:ext cx="1366743" cy="1833317"/>
      </dsp:txXfrm>
    </dsp:sp>
    <dsp:sp modelId="{9825C7AB-676C-44D4-AF0D-95B2C1824A35}">
      <dsp:nvSpPr>
        <dsp:cNvPr id="0" name=""/>
        <dsp:cNvSpPr/>
      </dsp:nvSpPr>
      <dsp:spPr>
        <a:xfrm>
          <a:off x="108009" y="2150476"/>
          <a:ext cx="1418192" cy="1787141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юр. лиц, в отношении которых проводились проверки: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09" y="2150476"/>
        <a:ext cx="1418192" cy="1787141"/>
      </dsp:txXfrm>
    </dsp:sp>
    <dsp:sp modelId="{10090F6E-D7A8-4553-AF17-86389FA53D08}">
      <dsp:nvSpPr>
        <dsp:cNvPr id="0" name=""/>
        <dsp:cNvSpPr/>
      </dsp:nvSpPr>
      <dsp:spPr>
        <a:xfrm>
          <a:off x="1548175" y="2171999"/>
          <a:ext cx="1379741" cy="1753294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 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юр. лиц, в отношении которых в ходе проведения проверок, выявлены нарушения: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48175" y="2171999"/>
        <a:ext cx="1379741" cy="1753294"/>
      </dsp:txXfrm>
    </dsp:sp>
    <dsp:sp modelId="{CC2D1174-4C86-4AFF-BD8C-477D66750F39}">
      <dsp:nvSpPr>
        <dsp:cNvPr id="0" name=""/>
        <dsp:cNvSpPr/>
      </dsp:nvSpPr>
      <dsp:spPr>
        <a:xfrm>
          <a:off x="2984619" y="2035134"/>
          <a:ext cx="1159554" cy="1853299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наложенных административных штрафов на юридическое лицо: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4619" y="2035134"/>
        <a:ext cx="1159554" cy="1853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3C00A-01B2-4C99-804B-94EFB953FEB0}">
      <dsp:nvSpPr>
        <dsp:cNvPr id="0" name=""/>
        <dsp:cNvSpPr/>
      </dsp:nvSpPr>
      <dsp:spPr>
        <a:xfrm>
          <a:off x="0" y="2103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административных взысканий, наложенных по итогам проверок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73128"/>
        <a:ext cx="5991822" cy="962862"/>
      </dsp:txXfrm>
    </dsp:sp>
    <dsp:sp modelId="{8D868431-0FA6-470C-90F4-4938B14BC2D7}">
      <dsp:nvSpPr>
        <dsp:cNvPr id="0" name=""/>
        <dsp:cNvSpPr/>
      </dsp:nvSpPr>
      <dsp:spPr>
        <a:xfrm>
          <a:off x="0" y="108807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ед.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88079"/>
        <a:ext cx="6096000" cy="943920"/>
      </dsp:txXfrm>
    </dsp:sp>
    <dsp:sp modelId="{CF6C8C6A-E11B-488C-82A6-DB5E9BB73F48}">
      <dsp:nvSpPr>
        <dsp:cNvPr id="0" name=""/>
        <dsp:cNvSpPr/>
      </dsp:nvSpPr>
      <dsp:spPr>
        <a:xfrm>
          <a:off x="0" y="203199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Общая сумма наложенных административных штрафов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2084088"/>
        <a:ext cx="5991822" cy="962862"/>
      </dsp:txXfrm>
    </dsp:sp>
    <dsp:sp modelId="{470AAC2D-4BCD-4416-A373-9194A887CC30}">
      <dsp:nvSpPr>
        <dsp:cNvPr id="0" name=""/>
        <dsp:cNvSpPr/>
      </dsp:nvSpPr>
      <dsp:spPr>
        <a:xfrm>
          <a:off x="0" y="309903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130 </a:t>
          </a:r>
          <a:r>
            <a:rPr lang="en-US" sz="36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000</a:t>
          </a:r>
          <a:r>
            <a:rPr lang="ru-RU" sz="36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рублей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9039"/>
        <a:ext cx="6096000" cy="9439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0DE3E-096B-4C90-9A64-57577D891C6E}">
      <dsp:nvSpPr>
        <dsp:cNvPr id="0" name=""/>
        <dsp:cNvSpPr/>
      </dsp:nvSpPr>
      <dsp:spPr>
        <a:xfrm>
          <a:off x="0" y="310868"/>
          <a:ext cx="6096000" cy="14530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E62144-5E30-4C6F-8023-651F73A9BA2F}">
      <dsp:nvSpPr>
        <dsp:cNvPr id="0" name=""/>
        <dsp:cNvSpPr/>
      </dsp:nvSpPr>
      <dsp:spPr>
        <a:xfrm>
          <a:off x="57503" y="0"/>
          <a:ext cx="5563362" cy="995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 2, 3, 4 статьи 14.1 КоАП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30 000 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рублей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6078" y="48575"/>
        <a:ext cx="5466212" cy="897912"/>
      </dsp:txXfrm>
    </dsp:sp>
    <dsp:sp modelId="{8DA1FA6E-3E5D-451A-855F-C71DF0999D56}">
      <dsp:nvSpPr>
        <dsp:cNvPr id="0" name=""/>
        <dsp:cNvSpPr/>
      </dsp:nvSpPr>
      <dsp:spPr>
        <a:xfrm>
          <a:off x="0" y="1914613"/>
          <a:ext cx="6096000" cy="1384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745642-6D98-4EA0-B2E4-EA2CC2D7ABBA}">
      <dsp:nvSpPr>
        <dsp:cNvPr id="0" name=""/>
        <dsp:cNvSpPr/>
      </dsp:nvSpPr>
      <dsp:spPr>
        <a:xfrm>
          <a:off x="39252" y="1685220"/>
          <a:ext cx="5568439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Статья 9.4 КоАП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100 000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рублей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601" y="1725569"/>
        <a:ext cx="5487741" cy="745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3C00A-01B2-4C99-804B-94EFB953FEB0}">
      <dsp:nvSpPr>
        <dsp:cNvPr id="0" name=""/>
        <dsp:cNvSpPr/>
      </dsp:nvSpPr>
      <dsp:spPr>
        <a:xfrm>
          <a:off x="0" y="2103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лицензии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73128"/>
        <a:ext cx="5991822" cy="962862"/>
      </dsp:txXfrm>
    </dsp:sp>
    <dsp:sp modelId="{8D868431-0FA6-470C-90F4-4938B14BC2D7}">
      <dsp:nvSpPr>
        <dsp:cNvPr id="0" name=""/>
        <dsp:cNvSpPr/>
      </dsp:nvSpPr>
      <dsp:spPr>
        <a:xfrm>
          <a:off x="0" y="108807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1 673 000 руб.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88079"/>
        <a:ext cx="6096000" cy="943920"/>
      </dsp:txXfrm>
    </dsp:sp>
    <dsp:sp modelId="{CF6C8C6A-E11B-488C-82A6-DB5E9BB73F48}">
      <dsp:nvSpPr>
        <dsp:cNvPr id="0" name=""/>
        <dsp:cNvSpPr/>
      </dsp:nvSpPr>
      <dsp:spPr>
        <a:xfrm>
          <a:off x="0" y="203199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Переоформление лицензии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2084088"/>
        <a:ext cx="5991822" cy="962862"/>
      </dsp:txXfrm>
    </dsp:sp>
    <dsp:sp modelId="{470AAC2D-4BCD-4416-A373-9194A887CC30}">
      <dsp:nvSpPr>
        <dsp:cNvPr id="0" name=""/>
        <dsp:cNvSpPr/>
      </dsp:nvSpPr>
      <dsp:spPr>
        <a:xfrm>
          <a:off x="0" y="309903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20 800 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руб.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9039"/>
        <a:ext cx="6096000" cy="94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0.15566</cdr:x>
      <cdr:y>0.46148</cdr:y>
    </cdr:from>
    <cdr:to>
      <cdr:x>0.86716</cdr:x>
      <cdr:y>0.80871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17866" y="2392556"/>
          <a:ext cx="6480700" cy="1800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Соколов Алексей Александрович</a:t>
          </a:r>
        </a:p>
        <a:p xmlns:a="http://schemas.openxmlformats.org/drawingml/2006/main">
          <a:pPr algn="ctr"/>
          <a:endParaRPr lang="ru-RU" sz="22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22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Руководитель Центрального МТУ </a:t>
          </a:r>
          <a:br>
            <a:rPr lang="ru-RU" sz="2200" b="1" dirty="0" smtClean="0">
              <a:latin typeface="Times New Roman" pitchFamily="18" charset="0"/>
              <a:cs typeface="Times New Roman" pitchFamily="18" charset="0"/>
            </a:rPr>
          </a:br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по надзору за ЯРБ Ростехнадзора</a:t>
          </a:r>
          <a:endParaRPr lang="ru-RU" sz="22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0.43198</cdr:x>
      <cdr:y>0.33804</cdr:y>
    </cdr:from>
    <cdr:to>
      <cdr:x>0.56566</cdr:x>
      <cdr:y>0.58003</cdr:y>
    </cdr:to>
    <cdr:pic>
      <cdr:nvPicPr>
        <cdr:cNvPr id="11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946442" y="1547335"/>
          <a:ext cx="1221243" cy="110766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0.01988</cdr:x>
      <cdr:y>0.01949</cdr:y>
    </cdr:from>
    <cdr:to>
      <cdr:x>0.27976</cdr:x>
      <cdr:y>0.94689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1601" y="90799"/>
          <a:ext cx="2374176" cy="4320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0.02188</cdr:x>
      <cdr:y>0.03463</cdr:y>
    </cdr:from>
    <cdr:to>
      <cdr:x>0.4529</cdr:x>
      <cdr:y>0.44174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99863" y="158517"/>
          <a:ext cx="3937632" cy="18634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Оказание государственных   услуг:               </a:t>
          </a:r>
        </a:p>
        <a:p xmlns:a="http://schemas.openxmlformats.org/drawingml/2006/main">
          <a:pPr algn="just"/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    Лицензирование</a:t>
          </a:r>
        </a:p>
        <a:p xmlns:a="http://schemas.openxmlformats.org/drawingml/2006/main">
          <a:pPr marL="285750" indent="-285750" algn="just">
            <a:buFontTx/>
            <a:buChar char="-"/>
          </a:pPr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Выдача разрешений работникам</a:t>
          </a:r>
        </a:p>
        <a:p xmlns:a="http://schemas.openxmlformats.org/drawingml/2006/main">
          <a:pPr marL="285750" indent="-285750" algn="just">
            <a:buFontTx/>
            <a:buChar char="-"/>
          </a:pPr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Выдача разрешений на</a:t>
          </a:r>
        </a:p>
        <a:p xmlns:a="http://schemas.openxmlformats.org/drawingml/2006/main">
          <a:pPr algn="just"/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выбросы и сбросы</a:t>
          </a:r>
        </a:p>
        <a:p xmlns:a="http://schemas.openxmlformats.org/drawingml/2006/main">
          <a:pPr algn="r"/>
          <a:endParaRPr lang="ru-RU" sz="20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0.01177</cdr:x>
      <cdr:y>0.37395</cdr:y>
    </cdr:from>
    <cdr:to>
      <cdr:x>0.32752</cdr:x>
      <cdr:y>0.50925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07505" y="1711701"/>
          <a:ext cx="2884614" cy="619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Организация и проведение </a:t>
          </a:r>
        </a:p>
        <a:p xmlns:a="http://schemas.openxmlformats.org/drawingml/2006/main">
          <a:pPr algn="l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проверок (инспекций)</a:t>
          </a:r>
        </a:p>
      </cdr:txBody>
    </cdr:sp>
  </cdr:relSizeAnchor>
  <cdr:relSizeAnchor xmlns:cdr="http://schemas.openxmlformats.org/drawingml/2006/chartDrawing">
    <cdr:from>
      <cdr:x>0.02594</cdr:x>
      <cdr:y>0.55072</cdr:y>
    </cdr:from>
    <cdr:to>
      <cdr:x>0.37322</cdr:x>
      <cdr:y>0.72376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237002" y="2520860"/>
          <a:ext cx="3172646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Осуществление федерального </a:t>
          </a:r>
        </a:p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государственного строительного </a:t>
          </a:r>
        </a:p>
        <a:p xmlns:a="http://schemas.openxmlformats.org/drawingml/2006/main">
          <a:pPr algn="just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надзора</a:t>
          </a:r>
        </a:p>
      </cdr:txBody>
    </cdr:sp>
  </cdr:relSizeAnchor>
  <cdr:relSizeAnchor xmlns:cdr="http://schemas.openxmlformats.org/drawingml/2006/chartDrawing">
    <cdr:from>
      <cdr:x>0.67339</cdr:x>
      <cdr:y>0.37163</cdr:y>
    </cdr:from>
    <cdr:to>
      <cdr:x>0.98376</cdr:x>
      <cdr:y>0.57603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6151850" y="1701079"/>
          <a:ext cx="2835447" cy="935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и предоставление </a:t>
          </a:r>
        </a:p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информационных и </a:t>
          </a:r>
        </a:p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отчетных материалов  </a:t>
          </a:r>
        </a:p>
      </cdr:txBody>
    </cdr:sp>
  </cdr:relSizeAnchor>
  <cdr:relSizeAnchor xmlns:cdr="http://schemas.openxmlformats.org/drawingml/2006/chartDrawing">
    <cdr:from>
      <cdr:x>0.02168</cdr:x>
      <cdr:y>0.72599</cdr:y>
    </cdr:from>
    <cdr:to>
      <cdr:x>0.49258</cdr:x>
      <cdr:y>0.95853</cdr:y>
    </cdr:to>
    <cdr:sp macro="" textlink="">
      <cdr:nvSpPr>
        <cdr:cNvPr id="23" name="TextBox 1"/>
        <cdr:cNvSpPr txBox="1"/>
      </cdr:nvSpPr>
      <cdr:spPr>
        <a:xfrm xmlns:a="http://schemas.openxmlformats.org/drawingml/2006/main">
          <a:off x="198046" y="3323147"/>
          <a:ext cx="4301947" cy="106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Установление нормативов предельно-</a:t>
          </a:r>
        </a:p>
        <a:p xmlns:a="http://schemas.openxmlformats.org/drawingml/2006/main">
          <a:pPr algn="l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</a:t>
          </a:r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допустимых выбросов РВ в атмосферу и </a:t>
          </a:r>
        </a:p>
        <a:p xmlns:a="http://schemas.openxmlformats.org/drawingml/2006/main">
          <a:pPr algn="l"/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нормативов допустимых </a:t>
          </a:r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сбросов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биоактивных </a:t>
          </a:r>
        </a:p>
        <a:p xmlns:a="http://schemas.openxmlformats.org/drawingml/2006/main">
          <a:pPr algn="l"/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веществ </a:t>
          </a:r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водные объекты</a:t>
          </a:r>
        </a:p>
      </cdr:txBody>
    </cdr:sp>
  </cdr:relSizeAnchor>
  <cdr:relSizeAnchor xmlns:cdr="http://schemas.openxmlformats.org/drawingml/2006/chartDrawing">
    <cdr:from>
      <cdr:x>0.62657</cdr:x>
      <cdr:y>0.5643</cdr:y>
    </cdr:from>
    <cdr:to>
      <cdr:x>0.96012</cdr:x>
      <cdr:y>0.72161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5724129" y="2582996"/>
          <a:ext cx="3047144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Регистрация источников 4, 5 категории потенциальной радиационной опасности</a:t>
          </a:r>
        </a:p>
      </cdr:txBody>
    </cdr:sp>
  </cdr:relSizeAnchor>
  <cdr:relSizeAnchor xmlns:cdr="http://schemas.openxmlformats.org/drawingml/2006/chartDrawing">
    <cdr:from>
      <cdr:x>0.50834</cdr:x>
      <cdr:y>0.77747</cdr:y>
    </cdr:from>
    <cdr:to>
      <cdr:x>0.9376</cdr:x>
      <cdr:y>0.96366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4644009" y="3558794"/>
          <a:ext cx="3921608" cy="852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Выдача заключения о соответствии  </a:t>
          </a:r>
        </a:p>
        <a:p xmlns:a="http://schemas.openxmlformats.org/drawingml/2006/main">
          <a:pPr algn="r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построенного, реконструированного </a:t>
          </a:r>
        </a:p>
        <a:p xmlns:a="http://schemas.openxmlformats.org/drawingml/2006/main">
          <a:pPr algn="r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объекта использования атомной энергии</a:t>
          </a:r>
        </a:p>
      </cdr:txBody>
    </cdr:sp>
  </cdr:relSizeAnchor>
  <cdr:relSizeAnchor xmlns:cdr="http://schemas.openxmlformats.org/drawingml/2006/chartDrawing">
    <cdr:from>
      <cdr:x>0.59504</cdr:x>
      <cdr:y>0.15594</cdr:y>
    </cdr:from>
    <cdr:to>
      <cdr:x>0.98376</cdr:x>
      <cdr:y>0.33574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5436097" y="713809"/>
          <a:ext cx="3551200" cy="8229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Организация и проведение работ по </a:t>
          </a:r>
        </a:p>
        <a:p xmlns:a="http://schemas.openxmlformats.org/drawingml/2006/main">
          <a:pPr algn="just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технической защите информации </a:t>
          </a:r>
        </a:p>
        <a:p xmlns:a="http://schemas.openxmlformats.org/drawingml/2006/main">
          <a:pPr algn="just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ограниченного доступа</a:t>
          </a:r>
        </a:p>
      </cdr:txBody>
    </cdr:sp>
  </cdr:relSizeAnchor>
  <cdr:relSizeAnchor xmlns:cdr="http://schemas.openxmlformats.org/drawingml/2006/chartDrawing">
    <cdr:from>
      <cdr:x>0.5241</cdr:x>
      <cdr:y>0.03125</cdr:y>
    </cdr:from>
    <cdr:to>
      <cdr:x>0.96823</cdr:x>
      <cdr:y>0.12183</cdr:y>
    </cdr:to>
    <cdr:sp macro="" textlink="">
      <cdr:nvSpPr>
        <cdr:cNvPr id="27" name="TextBox 1"/>
        <cdr:cNvSpPr txBox="1"/>
      </cdr:nvSpPr>
      <cdr:spPr>
        <a:xfrm xmlns:a="http://schemas.openxmlformats.org/drawingml/2006/main">
          <a:off x="4788025" y="143032"/>
          <a:ext cx="4057420" cy="4146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и проведение приема граждан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0.01482</cdr:x>
      <cdr:y>0.56762</cdr:y>
    </cdr:from>
    <cdr:to>
      <cdr:x>0.56302</cdr:x>
      <cdr:y>0.61715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72007" y="3027321"/>
          <a:ext cx="2664297" cy="26417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0.03199</cdr:x>
      <cdr:y>0.86741</cdr:y>
    </cdr:from>
    <cdr:to>
      <cdr:x>0.68391</cdr:x>
      <cdr:y>0.91935</cdr:y>
    </cdr:to>
    <cdr:sp macro="" textlink="">
      <cdr:nvSpPr>
        <cdr:cNvPr id="4" name="TextBox 8"/>
        <cdr:cNvSpPr txBox="1"/>
      </cdr:nvSpPr>
      <cdr:spPr>
        <a:xfrm xmlns:a="http://schemas.openxmlformats.org/drawingml/2006/main">
          <a:off x="155472" y="4626239"/>
          <a:ext cx="3168352" cy="27701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0.02712</cdr:x>
      <cdr:y>0.82454</cdr:y>
    </cdr:from>
    <cdr:to>
      <cdr:x>0.94573</cdr:x>
      <cdr:y>0.87647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131804" y="4397597"/>
          <a:ext cx="4464479" cy="27696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в ФЭИ: АМ, 27/ВМ, 27/ВТ, ИТЭФ-ТВР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0.01482</cdr:x>
      <cdr:y>0.776</cdr:y>
    </cdr:from>
    <cdr:to>
      <cdr:x>0.54821</cdr:x>
      <cdr:y>0.82753</cdr:y>
    </cdr:to>
    <cdr:pic>
      <cdr:nvPicPr>
        <cdr:cNvPr id="6" name="Picture 5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72008" y="4138730"/>
          <a:ext cx="2592288" cy="2748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pic>
  </cdr:relSizeAnchor>
  <cdr:relSizeAnchor xmlns:cdr="http://schemas.openxmlformats.org/drawingml/2006/chartDrawing">
    <cdr:from>
      <cdr:x>0.02963</cdr:x>
      <cdr:y>0.64406</cdr:y>
    </cdr:from>
    <cdr:to>
      <cdr:x>0.97037</cdr:x>
      <cdr:y>0.73063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144016" y="3435052"/>
          <a:ext cx="4572000" cy="46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Times New Roman" pitchFamily="18" charset="0"/>
              <a:cs typeface="Times New Roman" pitchFamily="18" charset="0"/>
            </a:rPr>
            <a:t>в ГНЦ РФ ФЭИ им. А.И. </a:t>
          </a:r>
          <a:r>
            <a:rPr lang="ru-RU" sz="1200" b="1" dirty="0" err="1">
              <a:latin typeface="Times New Roman" pitchFamily="18" charset="0"/>
              <a:cs typeface="Times New Roman" pitchFamily="18" charset="0"/>
            </a:rPr>
            <a:t>Лейпунского</a:t>
          </a:r>
          <a:r>
            <a:rPr lang="ru-RU" sz="1200" b="1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ИР </a:t>
          </a:r>
          <a:r>
            <a:rPr lang="ru-RU" sz="1200" b="1" dirty="0">
              <a:latin typeface="Times New Roman" pitchFamily="18" charset="0"/>
              <a:cs typeface="Times New Roman" pitchFamily="18" charset="0"/>
            </a:rPr>
            <a:t>БР-10;</a:t>
          </a:r>
        </a:p>
        <a:p xmlns:a="http://schemas.openxmlformats.org/drawingml/2006/main">
          <a:r>
            <a:rPr lang="ru-RU" sz="1200" b="1" dirty="0">
              <a:latin typeface="Times New Roman" pitchFamily="18" charset="0"/>
              <a:cs typeface="Times New Roman" pitchFamily="18" charset="0"/>
            </a:rPr>
            <a:t>в Курчатовском институте: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Ф1</a:t>
          </a:r>
          <a:r>
            <a:rPr lang="ru-RU" sz="1200" b="1" dirty="0">
              <a:latin typeface="Times New Roman" pitchFamily="18" charset="0"/>
              <a:cs typeface="Times New Roman" pitchFamily="18" charset="0"/>
            </a:rPr>
            <a:t>, ГАММА.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1"/>
          </a:xfrm>
          <a:prstGeom prst="rect">
            <a:avLst/>
          </a:prstGeom>
        </p:spPr>
        <p:txBody>
          <a:bodyPr vert="horz" lIns="90981" tIns="45491" rIns="90981" bIns="4549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6331"/>
          </a:xfrm>
          <a:prstGeom prst="rect">
            <a:avLst/>
          </a:prstGeom>
        </p:spPr>
        <p:txBody>
          <a:bodyPr vert="horz" lIns="90981" tIns="45491" rIns="90981" bIns="45491" rtlCol="0"/>
          <a:lstStyle>
            <a:lvl1pPr algn="r">
              <a:defRPr sz="1200"/>
            </a:lvl1pPr>
          </a:lstStyle>
          <a:p>
            <a:fld id="{6A6379EF-87D3-4581-9075-F562B18F212E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1" rIns="90981" bIns="4549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6"/>
          </a:xfrm>
          <a:prstGeom prst="rect">
            <a:avLst/>
          </a:prstGeom>
        </p:spPr>
        <p:txBody>
          <a:bodyPr vert="horz" lIns="90981" tIns="45491" rIns="90981" bIns="4549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6331"/>
          </a:xfrm>
          <a:prstGeom prst="rect">
            <a:avLst/>
          </a:prstGeom>
        </p:spPr>
        <p:txBody>
          <a:bodyPr vert="horz" lIns="90981" tIns="45491" rIns="90981" bIns="4549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9" cy="496331"/>
          </a:xfrm>
          <a:prstGeom prst="rect">
            <a:avLst/>
          </a:prstGeom>
        </p:spPr>
        <p:txBody>
          <a:bodyPr vert="horz" lIns="90981" tIns="45491" rIns="90981" bIns="45491" rtlCol="0" anchor="b"/>
          <a:lstStyle>
            <a:lvl1pPr algn="r">
              <a:defRPr sz="1200"/>
            </a:lvl1pPr>
          </a:lstStyle>
          <a:p>
            <a:fld id="{BC72453E-B760-4EF5-BEB8-8469945E0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85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0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858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303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9855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542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52A9-6D45-4944-A2A9-791A2865461C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FE9A-1491-4033-8F08-BAB81294FBE8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8A43-11B9-4647-BB89-208965C276D1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4203-3A4E-46AF-9C62-3815FFE00183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4FD8-4A73-4C1C-B8E3-30E831B6E6E8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7403E-EDA7-4B19-8EFA-AC6C1367F058}" type="datetime1">
              <a:rPr lang="ru-RU" smtClean="0"/>
              <a:t>28.06.2022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C9B8-2ABF-4180-946E-3A4E1EB2D645}" type="datetime1">
              <a:rPr lang="ru-RU" smtClean="0"/>
              <a:t>28.06.2022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128E-4D78-4FEC-8ADC-FA05F098B7D6}" type="datetime1">
              <a:rPr lang="ru-RU" smtClean="0"/>
              <a:t>28.06.2022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42BE-7A47-4599-BC08-B4030FE92F56}" type="datetime1">
              <a:rPr lang="ru-RU" smtClean="0"/>
              <a:t>28.06.2022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218E-C564-4C19-B0FD-3E7A75FA8CDE}" type="datetime1">
              <a:rPr lang="ru-RU" smtClean="0"/>
              <a:t>28.06.2022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7741-10FF-4FD0-8544-B94BBB2C4FAF}" type="datetime1">
              <a:rPr lang="ru-RU" smtClean="0"/>
              <a:t>28.06.2022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57A1A-A5F5-4021-AE58-B79A82BF0FB2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6" Type="http://schemas.openxmlformats.org/officeDocument/2006/relationships/diagramData" Target="../diagrams/data1.xml"/><Relationship Id="rId11" Type="http://schemas.openxmlformats.org/officeDocument/2006/relationships/image" Target="../media/image10.jpg"/><Relationship Id="rId5" Type="http://schemas.openxmlformats.org/officeDocument/2006/relationships/image" Target="../media/image2.png"/><Relationship Id="rId10" Type="http://schemas.microsoft.com/office/2007/relationships/diagramDrawing" Target="../diagrams/drawing1.xml"/><Relationship Id="rId4" Type="http://schemas.openxmlformats.org/officeDocument/2006/relationships/image" Target="../media/image9.png"/><Relationship Id="rId9" Type="http://schemas.openxmlformats.org/officeDocument/2006/relationships/diagramColors" Target="../diagrams/colors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image" Target="../media/image1.png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microsoft.com/office/2007/relationships/diagramDrawing" Target="../diagrams/drawing2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2.xml"/><Relationship Id="rId4" Type="http://schemas.openxmlformats.org/officeDocument/2006/relationships/image" Target="../media/image9.png"/><Relationship Id="rId9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image" Target="../media/image1.png"/><Relationship Id="rId7" Type="http://schemas.openxmlformats.org/officeDocument/2006/relationships/diagramData" Target="../diagrams/data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microsoft.com/office/2007/relationships/diagramDrawing" Target="../diagrams/drawing3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3.xml"/><Relationship Id="rId4" Type="http://schemas.openxmlformats.org/officeDocument/2006/relationships/image" Target="../media/image9.png"/><Relationship Id="rId9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6" Type="http://schemas.openxmlformats.org/officeDocument/2006/relationships/diagramData" Target="../diagrams/data4.xml"/><Relationship Id="rId5" Type="http://schemas.openxmlformats.org/officeDocument/2006/relationships/image" Target="../media/image2.png"/><Relationship Id="rId10" Type="http://schemas.microsoft.com/office/2007/relationships/diagramDrawing" Target="../diagrams/drawing4.xml"/><Relationship Id="rId4" Type="http://schemas.openxmlformats.org/officeDocument/2006/relationships/image" Target="../media/image9.png"/><Relationship Id="rId9" Type="http://schemas.openxmlformats.org/officeDocument/2006/relationships/diagramColors" Target="../diagrams/colors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59477082"/>
              </p:ext>
            </p:extLst>
          </p:nvPr>
        </p:nvGraphicFramePr>
        <p:xfrm>
          <a:off x="172916" y="1114639"/>
          <a:ext cx="90862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691680" y="3920632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67636" y="2204864"/>
            <a:ext cx="74888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Итоги работы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Центрального МТУ по надзору за ЯРБ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1-ом квартале 20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 года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1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20985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66038418"/>
              </p:ext>
            </p:extLst>
          </p:nvPr>
        </p:nvGraphicFramePr>
        <p:xfrm>
          <a:off x="35496" y="1367496"/>
          <a:ext cx="9108504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58137936"/>
              </p:ext>
            </p:extLst>
          </p:nvPr>
        </p:nvGraphicFramePr>
        <p:xfrm>
          <a:off x="35496" y="1396891"/>
          <a:ext cx="9108504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5008" y="5445224"/>
            <a:ext cx="89289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потенциальной радиационной опасности согласно</a:t>
            </a:r>
            <a:r>
              <a:rPr lang="en-US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ОСПОРБ-99/2010 </a:t>
            </a:r>
            <a:r>
              <a:rPr lang="ru-RU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«Основные санитарные правила обеспечения радиационной безопасности»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13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20985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402444" y="1700808"/>
            <a:ext cx="3888432" cy="424847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Билибинская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АЭС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ядерных исследований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научно-исследовательский институт экспериментальной физики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Научно-исследовательский физико-химический институт имени Л. Я.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Карпова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ГУП «ГНЦ РФ Физико-энергетический институт им. академика А.И.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Лейпунского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4578908" y="1696244"/>
            <a:ext cx="4104456" cy="4248472"/>
          </a:xfrm>
          <a:prstGeom prst="snip2DiagRect">
            <a:avLst>
              <a:gd name="adj1" fmla="val 16377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категории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ядерный университет «МИФИ»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Севастопольский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1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Государственный строительный надзор в 1-ом квартале 2022 года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442611"/>
              </p:ext>
            </p:extLst>
          </p:nvPr>
        </p:nvGraphicFramePr>
        <p:xfrm>
          <a:off x="4752020" y="1988840"/>
          <a:ext cx="4195701" cy="4214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34" y="2204864"/>
            <a:ext cx="4856398" cy="386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0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Сведения о выявленных административных правонарушениях в 1-ом квартале 2022 г.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707298"/>
            <a:ext cx="1673473" cy="1546481"/>
          </a:xfrm>
          <a:prstGeom prst="rect">
            <a:avLst/>
          </a:prstGeom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714560535"/>
              </p:ext>
            </p:extLst>
          </p:nvPr>
        </p:nvGraphicFramePr>
        <p:xfrm>
          <a:off x="683568" y="21558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404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Сведения о выявленных административных правонарушениях в 1-ом квартале 2022 г.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707298"/>
            <a:ext cx="1673473" cy="1546481"/>
          </a:xfrm>
          <a:prstGeom prst="rect">
            <a:avLst/>
          </a:prstGeom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70603851"/>
              </p:ext>
            </p:extLst>
          </p:nvPr>
        </p:nvGraphicFramePr>
        <p:xfrm>
          <a:off x="251520" y="21113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7511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78023747"/>
              </p:ext>
            </p:extLst>
          </p:nvPr>
        </p:nvGraphicFramePr>
        <p:xfrm>
          <a:off x="11088" y="1367496"/>
          <a:ext cx="9132912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74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Сведения о поступлении средств в федеральный бюджет за оказание гос. услуг в </a:t>
            </a:r>
            <a:r>
              <a:rPr lang="en-US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I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квартале 2022 г.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34427118"/>
              </p:ext>
            </p:extLst>
          </p:nvPr>
        </p:nvGraphicFramePr>
        <p:xfrm>
          <a:off x="683568" y="21558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12074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20970107"/>
              </p:ext>
            </p:extLst>
          </p:nvPr>
        </p:nvGraphicFramePr>
        <p:xfrm>
          <a:off x="-180528" y="1367496"/>
          <a:ext cx="4464496" cy="4925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04873095"/>
              </p:ext>
            </p:extLst>
          </p:nvPr>
        </p:nvGraphicFramePr>
        <p:xfrm>
          <a:off x="4139952" y="1367497"/>
          <a:ext cx="5015651" cy="4985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Фактическая  численность управления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103 человека</a:t>
            </a:r>
            <a:r>
              <a:rPr lang="en-US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/>
            </a:r>
            <a:b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по состоянию на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01 января 2022г</a:t>
            </a: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62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973640"/>
            <a:ext cx="79208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oplspa\Desktop\ujz3exjx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650" y="2564904"/>
            <a:ext cx="4684698" cy="3141343"/>
          </a:xfrm>
          <a:prstGeom prst="rect">
            <a:avLst/>
          </a:prstGeom>
          <a:solidFill>
            <a:schemeClr val="accent1"/>
          </a:solidFill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9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-15656" y="1484784"/>
            <a:ext cx="9052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Сфера деятельности Центрального МТУ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надзору за ЯРБ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Ростехнадзора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77756" y="3514120"/>
            <a:ext cx="2957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территориальной принадлежности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pic>
        <p:nvPicPr>
          <p:cNvPr id="5" name="Picture 2" descr="C:\Users\user\Desktop\0000000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67" y="1884891"/>
            <a:ext cx="4320397" cy="492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756" y="4653136"/>
            <a:ext cx="2601975" cy="1650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012305" y="5157192"/>
            <a:ext cx="45719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978744" y="4941301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Крым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355073" y="6070401"/>
            <a:ext cx="8116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509297" y="5873389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670" y="2276872"/>
            <a:ext cx="1081061" cy="6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110322" y="2527220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Билибинская АЭС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793646" y="2776170"/>
            <a:ext cx="8116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796136" y="3074657"/>
            <a:ext cx="45719" cy="10619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796136" y="2996952"/>
            <a:ext cx="208823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Саров Нижегородской обл.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0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06521904"/>
              </p:ext>
            </p:extLst>
          </p:nvPr>
        </p:nvGraphicFramePr>
        <p:xfrm>
          <a:off x="-1" y="1782108"/>
          <a:ext cx="9135640" cy="4577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2320" y="1484784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Основные полномочия Центрального МТУ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надзору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ЯРБ</a:t>
            </a:r>
          </a:p>
        </p:txBody>
      </p:sp>
    </p:spTree>
    <p:extLst>
      <p:ext uri="{BB962C8B-B14F-4D97-AF65-F5344CB8AC3E}">
        <p14:creationId xmlns:p14="http://schemas.microsoft.com/office/powerpoint/2010/main" val="12933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06615736"/>
              </p:ext>
            </p:extLst>
          </p:nvPr>
        </p:nvGraphicFramePr>
        <p:xfrm>
          <a:off x="4427985" y="1367496"/>
          <a:ext cx="4727620" cy="5490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78824095"/>
              </p:ext>
            </p:extLst>
          </p:nvPr>
        </p:nvGraphicFramePr>
        <p:xfrm>
          <a:off x="19472" y="1383496"/>
          <a:ext cx="4341114" cy="5085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92" y="20613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53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48550734"/>
              </p:ext>
            </p:extLst>
          </p:nvPr>
        </p:nvGraphicFramePr>
        <p:xfrm>
          <a:off x="4788024" y="1556792"/>
          <a:ext cx="4511597" cy="5490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0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48908475"/>
              </p:ext>
            </p:extLst>
          </p:nvPr>
        </p:nvGraphicFramePr>
        <p:xfrm>
          <a:off x="50060" y="1263000"/>
          <a:ext cx="472517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0507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22937511"/>
              </p:ext>
            </p:extLst>
          </p:nvPr>
        </p:nvGraphicFramePr>
        <p:xfrm>
          <a:off x="11088" y="1367496"/>
          <a:ext cx="9132912" cy="472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0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7584" y="1367497"/>
            <a:ext cx="746368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Динамика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количества проверок, </a:t>
            </a: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проведенных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Управлением в </a:t>
            </a:r>
            <a:r>
              <a:rPr lang="en-US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I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квартале 2021 и 2022 </a:t>
            </a:r>
            <a:r>
              <a:rPr lang="ru-RU" sz="2160" b="1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г.г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32910567"/>
              </p:ext>
            </p:extLst>
          </p:nvPr>
        </p:nvGraphicFramePr>
        <p:xfrm>
          <a:off x="323528" y="2636912"/>
          <a:ext cx="856895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9951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913907665"/>
              </p:ext>
            </p:extLst>
          </p:nvPr>
        </p:nvGraphicFramePr>
        <p:xfrm>
          <a:off x="39879" y="960753"/>
          <a:ext cx="5128976" cy="592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692969675"/>
              </p:ext>
            </p:extLst>
          </p:nvPr>
        </p:nvGraphicFramePr>
        <p:xfrm>
          <a:off x="4588408" y="1266728"/>
          <a:ext cx="4860032" cy="5333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4276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97739342"/>
              </p:ext>
            </p:extLst>
          </p:nvPr>
        </p:nvGraphicFramePr>
        <p:xfrm>
          <a:off x="21927" y="1268760"/>
          <a:ext cx="9108504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3C07-4227-4BEF-AC02-D7D2E486AB68}" type="slidenum">
              <a:rPr lang="ru-RU" smtClean="0"/>
              <a:t>9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967536" y="1454209"/>
            <a:ext cx="399695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Эксплуатирующие организации: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Всесоюзный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 научно-исследовательский институт химической технологии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Высокотехнологический научно-исследовательский институт неорганических материалов имени академика А. А.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Бочвара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НПО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Луч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ТК ТВЭЛ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ПАО МСЗ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Техснабэкспорт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Концерн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Росэнергоатом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Курчатовский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институт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НИКИЭТ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имени Н. А.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Доллежаля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НИИ приборостроения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имени В. В.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Тихомирова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Институт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теоретической и экспериментальной физики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Объединённый институт ядерных исследований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ГНЦ РФ ФЭИ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им. А.И. Лейпунского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Атомспецтранс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390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7334</TotalTime>
  <Words>600</Words>
  <Application>Microsoft Office PowerPoint</Application>
  <PresentationFormat>Экран (4:3)</PresentationFormat>
  <Paragraphs>188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Серегин П.А.</dc:creator>
  <cp:lastModifiedBy>Жанна Турункина</cp:lastModifiedBy>
  <cp:revision>331</cp:revision>
  <cp:lastPrinted>2022-06-28T13:11:04Z</cp:lastPrinted>
  <dcterms:created xsi:type="dcterms:W3CDTF">2015-09-22T06:41:40Z</dcterms:created>
  <dcterms:modified xsi:type="dcterms:W3CDTF">2022-06-28T14:08:27Z</dcterms:modified>
</cp:coreProperties>
</file>